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7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Lst>
  <p:sldSz cx="13004800" cy="9753600"/>
  <p:notesSz cx="6858000" cy="9144000"/>
  <p:embeddedFontLst>
    <p:embeddedFont>
      <p:font typeface="M PLUS 1p" panose="020B0604020202020204" charset="-128"/>
      <p:regular r:id="rId72"/>
      <p:bold r:id="rId73"/>
    </p:embeddedFont>
    <p:embeddedFont>
      <p:font typeface="Helvetica Neue" panose="020B0604020202020204" charset="0"/>
      <p:regular r:id="rId74"/>
      <p:bold r:id="rId75"/>
      <p:italic r:id="rId76"/>
      <p:boldItalic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398ED-2AE3-4913-8025-9EA5B1B9C6F5}" v="24" dt="2022-02-14T02:29:49.645"/>
  </p1510:revLst>
</p1510:revInfo>
</file>

<file path=ppt/tableStyles.xml><?xml version="1.0" encoding="utf-8"?>
<a:tblStyleLst xmlns:a="http://schemas.openxmlformats.org/drawingml/2006/main" def="{C4FA3AE2-7C46-4957-9F78-4C4819795D3D}">
  <a:tblStyle styleId="{C4FA3AE2-7C46-4957-9F78-4C4819795D3D}"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E502E495-70C0-4C9F-8C74-38BAFACAD256}"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49101A-AD9F-4E1D-AFA5-B70F128DE2D1}"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5.fntdata"/><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0B0398ED-2AE3-4913-8025-9EA5B1B9C6F5}"/>
    <pc:docChg chg="modSld">
      <pc:chgData name="NGUYEN THE DUC 20194515" userId="32441812-81b6-4178-b027-38d89a7cfb09" providerId="ADAL" clId="{0B0398ED-2AE3-4913-8025-9EA5B1B9C6F5}" dt="2022-02-14T03:27:11.098" v="54" actId="13926"/>
      <pc:docMkLst>
        <pc:docMk/>
      </pc:docMkLst>
      <pc:sldChg chg="modSp">
        <pc:chgData name="NGUYEN THE DUC 20194515" userId="32441812-81b6-4178-b027-38d89a7cfb09" providerId="ADAL" clId="{0B0398ED-2AE3-4913-8025-9EA5B1B9C6F5}" dt="2022-02-14T02:22:48.669" v="6"/>
        <pc:sldMkLst>
          <pc:docMk/>
          <pc:sldMk cId="0" sldId="266"/>
        </pc:sldMkLst>
        <pc:graphicFrameChg chg="mod">
          <ac:chgData name="NGUYEN THE DUC 20194515" userId="32441812-81b6-4178-b027-38d89a7cfb09" providerId="ADAL" clId="{0B0398ED-2AE3-4913-8025-9EA5B1B9C6F5}" dt="2022-02-14T02:22:48.669" v="6"/>
          <ac:graphicFrameMkLst>
            <pc:docMk/>
            <pc:sldMk cId="0" sldId="266"/>
            <ac:graphicFrameMk id="343" creationId="{00000000-0000-0000-0000-000000000000}"/>
          </ac:graphicFrameMkLst>
        </pc:graphicFrameChg>
      </pc:sldChg>
      <pc:sldChg chg="modSp mod">
        <pc:chgData name="NGUYEN THE DUC 20194515" userId="32441812-81b6-4178-b027-38d89a7cfb09" providerId="ADAL" clId="{0B0398ED-2AE3-4913-8025-9EA5B1B9C6F5}" dt="2022-02-14T02:26:16.971" v="28"/>
        <pc:sldMkLst>
          <pc:docMk/>
          <pc:sldMk cId="0" sldId="267"/>
        </pc:sldMkLst>
        <pc:graphicFrameChg chg="mod modGraphic">
          <ac:chgData name="NGUYEN THE DUC 20194515" userId="32441812-81b6-4178-b027-38d89a7cfb09" providerId="ADAL" clId="{0B0398ED-2AE3-4913-8025-9EA5B1B9C6F5}" dt="2022-02-14T02:26:16.971" v="28"/>
          <ac:graphicFrameMkLst>
            <pc:docMk/>
            <pc:sldMk cId="0" sldId="267"/>
            <ac:graphicFrameMk id="350" creationId="{00000000-0000-0000-0000-000000000000}"/>
          </ac:graphicFrameMkLst>
        </pc:graphicFrameChg>
      </pc:sldChg>
      <pc:sldChg chg="modSp mod">
        <pc:chgData name="NGUYEN THE DUC 20194515" userId="32441812-81b6-4178-b027-38d89a7cfb09" providerId="ADAL" clId="{0B0398ED-2AE3-4913-8025-9EA5B1B9C6F5}" dt="2022-02-14T02:29:49.645" v="52"/>
        <pc:sldMkLst>
          <pc:docMk/>
          <pc:sldMk cId="0" sldId="268"/>
        </pc:sldMkLst>
        <pc:graphicFrameChg chg="mod modGraphic">
          <ac:chgData name="NGUYEN THE DUC 20194515" userId="32441812-81b6-4178-b027-38d89a7cfb09" providerId="ADAL" clId="{0B0398ED-2AE3-4913-8025-9EA5B1B9C6F5}" dt="2022-02-14T02:29:49.645" v="52"/>
          <ac:graphicFrameMkLst>
            <pc:docMk/>
            <pc:sldMk cId="0" sldId="268"/>
            <ac:graphicFrameMk id="358" creationId="{00000000-0000-0000-0000-000000000000}"/>
          </ac:graphicFrameMkLst>
        </pc:graphicFrameChg>
      </pc:sldChg>
      <pc:sldChg chg="modSp mod">
        <pc:chgData name="NGUYEN THE DUC 20194515" userId="32441812-81b6-4178-b027-38d89a7cfb09" providerId="ADAL" clId="{0B0398ED-2AE3-4913-8025-9EA5B1B9C6F5}" dt="2022-02-14T03:25:41.340" v="53" actId="13926"/>
        <pc:sldMkLst>
          <pc:docMk/>
          <pc:sldMk cId="0" sldId="318"/>
        </pc:sldMkLst>
        <pc:spChg chg="mod">
          <ac:chgData name="NGUYEN THE DUC 20194515" userId="32441812-81b6-4178-b027-38d89a7cfb09" providerId="ADAL" clId="{0B0398ED-2AE3-4913-8025-9EA5B1B9C6F5}" dt="2022-02-14T03:25:41.340" v="53" actId="13926"/>
          <ac:spMkLst>
            <pc:docMk/>
            <pc:sldMk cId="0" sldId="318"/>
            <ac:spMk id="725" creationId="{00000000-0000-0000-0000-000000000000}"/>
          </ac:spMkLst>
        </pc:spChg>
      </pc:sldChg>
      <pc:sldChg chg="modSp mod">
        <pc:chgData name="NGUYEN THE DUC 20194515" userId="32441812-81b6-4178-b027-38d89a7cfb09" providerId="ADAL" clId="{0B0398ED-2AE3-4913-8025-9EA5B1B9C6F5}" dt="2022-02-14T03:27:11.098" v="54" actId="13926"/>
        <pc:sldMkLst>
          <pc:docMk/>
          <pc:sldMk cId="0" sldId="319"/>
        </pc:sldMkLst>
        <pc:spChg chg="mod">
          <ac:chgData name="NGUYEN THE DUC 20194515" userId="32441812-81b6-4178-b027-38d89a7cfb09" providerId="ADAL" clId="{0B0398ED-2AE3-4913-8025-9EA5B1B9C6F5}" dt="2022-02-14T03:27:11.098" v="54" actId="13926"/>
          <ac:spMkLst>
            <pc:docMk/>
            <pc:sldMk cId="0" sldId="319"/>
            <ac:spMk id="73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1pPr>
            <a:lvl2pPr marL="914400" marR="0" lvl="1"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2pPr>
            <a:lvl3pPr marL="1371600" marR="0" lvl="2"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3pPr>
            <a:lvl4pPr marL="1828800" marR="0" lvl="3"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4pPr>
            <a:lvl5pPr marL="2286000" marR="0" lvl="4"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5pPr>
            <a:lvl6pPr marL="2743200" marR="0" lvl="5"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6pPr>
            <a:lvl7pPr marL="3200400" marR="0" lvl="6"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7pPr>
            <a:lvl8pPr marL="3657600" marR="0" lvl="7"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8pPr>
            <a:lvl9pPr marL="4114800" marR="0" lvl="8"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73" name="Google Shape;27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34" name="Google Shape;33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0" name="Google Shape;340;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6621c5ec8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g106621c5ec8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61" name="Google Shape;36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7" name="Google Shape;367;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4" name="Google Shape;374;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 name="Google Shape;389;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948367526_0_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10948367526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03fa8c28cd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g103fa8c28cd_0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26" name="Google Shape;42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 name="Google Shape;432;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03fa8c28cd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0" name="Google Shape;440;g103fa8c28cd_0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7" name="Google Shape;447;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5" name="Google Shape;455;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948367526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2" name="Google Shape;462;g10948367526_0_1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948367526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9" name="Google Shape;469;g10948367526_0_1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0948367526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g10948367526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説明2min 63</a:t>
            </a:r>
            <a:endParaRPr/>
          </a:p>
          <a:p>
            <a:pPr marL="0" lvl="0" indent="0" algn="l" rtl="0">
              <a:lnSpc>
                <a:spcPct val="125000"/>
              </a:lnSpc>
              <a:spcBef>
                <a:spcPts val="0"/>
              </a:spcBef>
              <a:spcAft>
                <a:spcPts val="0"/>
              </a:spcAft>
              <a:buNone/>
            </a:pPr>
            <a:r>
              <a:rPr lang="en-US" sz="2400">
                <a:latin typeface="Avenir"/>
                <a:ea typeface="Avenir"/>
                <a:cs typeface="Avenir"/>
                <a:sym typeface="Avenir"/>
              </a:rPr>
              <a:t>配布回収4min　実施</a:t>
            </a:r>
            <a:r>
              <a:rPr lang="en-US"/>
              <a:t>8</a:t>
            </a:r>
            <a:r>
              <a:rPr lang="en-US" sz="2400">
                <a:latin typeface="Avenir"/>
                <a:ea typeface="Avenir"/>
                <a:cs typeface="Avenir"/>
                <a:sym typeface="Avenir"/>
              </a:rPr>
              <a:t>min　72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0948367526_0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g10948367526_0_1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096705d7bf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g1096705d7bf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096705d7bf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0" name="Google Shape;490;g1096705d7bf_1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7" name="Google Shape;497;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09678142a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 name="Google Shape;505;g109678142aa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09678142aa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g109678142aa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948367526_0_1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20" name="Google Shape;520;g10948367526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03fa8c28cd_0_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26" name="Google Shape;526;g103fa8c28cd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03fa8c28cd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2" name="Google Shape;532;g103fa8c28cd_0_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03fa8c28cd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9" name="Google Shape;539;g103fa8c28cd_0_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94" name="Google Shape;2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03fa8c28cd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g103fa8c28cd_0_1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03fa8c28cd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6" name="Google Shape;556;g103fa8c28cd_0_1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3fa8c28cd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5" name="Google Shape;565;g103fa8c28cd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03fa8c28cd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3" name="Google Shape;573;g103fa8c28cd_0_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0948367526_0_2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g10948367526_0_2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096705d7bf_2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7" name="Google Shape;587;g1096705d7bf_2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03fa8c28cd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4" name="Google Shape;594;g103fa8c28cd_0_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09678142aa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2" name="Google Shape;602;g109678142aa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09678142aa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9" name="Google Shape;609;g109678142aa_0_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09678142aa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7" name="Google Shape;617;g109678142aa_0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 name="Google Shape;300;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09678142aa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6" name="Google Shape;626;g109678142aa_0_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3fa8c28cd_0_1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35" name="Google Shape;635;g103fa8c28cd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3fa8c28cd_0_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1" name="Google Shape;641;g103fa8c28cd_0_1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03fa8c28cd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8" name="Google Shape;648;g103fa8c28cd_0_1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0948367526_0_2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6" name="Google Shape;656;g10948367526_0_2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0948367526_0_3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3" name="Google Shape;663;g10948367526_0_3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096705d7bf_4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0" name="Google Shape;670;g1096705d7bf_4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3fa8c28cd_0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7" name="Google Shape;677;g103fa8c28cd_0_1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9678142aa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5" name="Google Shape;685;g109678142aa_0_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08bac04ae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2" name="Google Shape;692;g108bac04ae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07" name="Google Shape;3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96705d7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0" name="Google Shape;700;g1096705d7bf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07" name="Google Shape;707;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06377d61e3_0_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g106377d61e3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067ee62f98_1_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g1067ee62f98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067ee62f98_1_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g1067ee62f98_1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09678142aa_0_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36" name="Google Shape;736;g109678142aa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98a7e814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42" name="Google Shape;742;g1098a7e814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50" name="Google Shape;750;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21" name="Google Shape;32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83"/>
        <p:cNvGrpSpPr/>
        <p:nvPr/>
      </p:nvGrpSpPr>
      <p:grpSpPr>
        <a:xfrm>
          <a:off x="0" y="0"/>
          <a:ext cx="0" cy="0"/>
          <a:chOff x="0" y="0"/>
          <a:chExt cx="0" cy="0"/>
        </a:xfrm>
      </p:grpSpPr>
      <p:sp>
        <p:nvSpPr>
          <p:cNvPr id="84" name="Google Shape;84;p1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5" name="Google Shape;85;p14"/>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6" name="Google Shape;86;p1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87" name="Google Shape;87;p1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0" name="Google Shape;90;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91" name="Google Shape;91;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2" name="Google Shape;92;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3" name="Google Shape;93;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6" name="Google Shape;96;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7" name="Google Shape;97;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01"/>
        <p:cNvGrpSpPr/>
        <p:nvPr/>
      </p:nvGrpSpPr>
      <p:grpSpPr>
        <a:xfrm>
          <a:off x="0" y="0"/>
          <a:ext cx="0" cy="0"/>
          <a:chOff x="0" y="0"/>
          <a:chExt cx="0" cy="0"/>
        </a:xfrm>
      </p:grpSpPr>
      <p:pic>
        <p:nvPicPr>
          <p:cNvPr id="102" name="Google Shape;102;p18"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03" name="Google Shape;103;p18"/>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4" name="Google Shape;104;p18"/>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5" name="Google Shape;105;p18"/>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06" name="Google Shape;106;p18"/>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9" name="Google Shape;109;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0" name="Google Shape;110;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1" name="Google Shape;111;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2" name="Google Shape;112;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113"/>
        <p:cNvGrpSpPr/>
        <p:nvPr/>
      </p:nvGrpSpPr>
      <p:grpSpPr>
        <a:xfrm>
          <a:off x="0" y="0"/>
          <a:ext cx="0" cy="0"/>
          <a:chOff x="0" y="0"/>
          <a:chExt cx="0" cy="0"/>
        </a:xfrm>
      </p:grpSpPr>
      <p:sp>
        <p:nvSpPr>
          <p:cNvPr id="114" name="Google Shape;114;p2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 name="Google Shape;115;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16" name="Google Shape;116;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7" name="Google Shape;117;p2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8" name="Google Shape;118;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9" name="Google Shape;119;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2" name="Google Shape;122;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23" name="Google Shape;123;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4" name="Google Shape;124;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 name="Google Shape;22;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26"/>
        <p:cNvGrpSpPr/>
        <p:nvPr/>
      </p:nvGrpSpPr>
      <p:grpSpPr>
        <a:xfrm>
          <a:off x="0" y="0"/>
          <a:ext cx="0" cy="0"/>
          <a:chOff x="0" y="0"/>
          <a:chExt cx="0" cy="0"/>
        </a:xfrm>
      </p:grpSpPr>
      <p:sp>
        <p:nvSpPr>
          <p:cNvPr id="127" name="Google Shape;127;p2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128" name="Google Shape;128;p2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9" name="Google Shape;129;p2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30" name="Google Shape;130;p2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1" name="Google Shape;131;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 name="Google Shape;136;p2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37" name="Google Shape;137;p2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6" sy="99996" flip="none" algn="tl"/>
        </a:blipFill>
        <a:effectLst/>
      </p:bgPr>
    </p:bg>
    <p:spTree>
      <p:nvGrpSpPr>
        <p:cNvPr id="1"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1"/>
              </a:srgbClr>
            </a:outerShdw>
          </a:effectLst>
        </p:spPr>
      </p:sp>
      <p:sp>
        <p:nvSpPr>
          <p:cNvPr id="141" name="Google Shape;141;p24"/>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43" name="Google Shape;143;p2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228600" algn="l">
              <a:lnSpc>
                <a:spcPct val="100000"/>
              </a:lnSpc>
              <a:spcBef>
                <a:spcPts val="2400"/>
              </a:spcBef>
              <a:spcAft>
                <a:spcPts val="0"/>
              </a:spcAft>
              <a:buClr>
                <a:srgbClr val="000000"/>
              </a:buClr>
              <a:buSzPts val="1350"/>
              <a:buNone/>
              <a:defRPr/>
            </a:lvl6pPr>
            <a:lvl7pPr marL="3200400" lvl="6" indent="-228600" algn="l">
              <a:lnSpc>
                <a:spcPct val="100000"/>
              </a:lnSpc>
              <a:spcBef>
                <a:spcPts val="2400"/>
              </a:spcBef>
              <a:spcAft>
                <a:spcPts val="0"/>
              </a:spcAft>
              <a:buClr>
                <a:srgbClr val="000000"/>
              </a:buClr>
              <a:buSzPts val="1350"/>
              <a:buNone/>
              <a:defRPr/>
            </a:lvl7pPr>
            <a:lvl8pPr marL="3657600" lvl="7" indent="-228600" algn="l">
              <a:lnSpc>
                <a:spcPct val="100000"/>
              </a:lnSpc>
              <a:spcBef>
                <a:spcPts val="2400"/>
              </a:spcBef>
              <a:spcAft>
                <a:spcPts val="0"/>
              </a:spcAft>
              <a:buClr>
                <a:srgbClr val="000000"/>
              </a:buClr>
              <a:buSzPts val="1350"/>
              <a:buNone/>
              <a:defRPr/>
            </a:lvl8pPr>
            <a:lvl9pPr marL="4114800" lvl="8" indent="-228600" algn="l">
              <a:lnSpc>
                <a:spcPct val="100000"/>
              </a:lnSpc>
              <a:spcBef>
                <a:spcPts val="2400"/>
              </a:spcBef>
              <a:spcAft>
                <a:spcPts val="0"/>
              </a:spcAft>
              <a:buClr>
                <a:srgbClr val="000000"/>
              </a:buClr>
              <a:buSzPts val="1350"/>
              <a:buNone/>
              <a:defRPr/>
            </a:lvl9pPr>
          </a:lstStyle>
          <a:p>
            <a:endParaRPr/>
          </a:p>
        </p:txBody>
      </p:sp>
      <p:sp>
        <p:nvSpPr>
          <p:cNvPr id="144" name="Google Shape;144;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53" name="Google Shape;153;p2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a:lnSpc>
                <a:spcPct val="100000"/>
              </a:lnSpc>
              <a:spcBef>
                <a:spcPts val="2400"/>
              </a:spcBef>
              <a:spcAft>
                <a:spcPts val="0"/>
              </a:spcAft>
              <a:buClr>
                <a:srgbClr val="000000"/>
              </a:buClr>
              <a:buSzPts val="144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54" name="Google Shape;154;p2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5" name="Google Shape;155;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56" name="Google Shape;156;p2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157"/>
        <p:cNvGrpSpPr/>
        <p:nvPr/>
      </p:nvGrpSpPr>
      <p:grpSpPr>
        <a:xfrm>
          <a:off x="0" y="0"/>
          <a:ext cx="0" cy="0"/>
          <a:chOff x="0" y="0"/>
          <a:chExt cx="0" cy="0"/>
        </a:xfrm>
      </p:grpSpPr>
      <p:sp>
        <p:nvSpPr>
          <p:cNvPr id="158" name="Google Shape;158;p2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9" name="Google Shape;159;p2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0" name="Google Shape;160;p2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61" name="Google Shape;161;p2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424242"/>
              </a:buClr>
              <a:buSzPts val="6400"/>
              <a:buFont typeface="Arial"/>
              <a:buNone/>
              <a:defRPr>
                <a:solidFill>
                  <a:srgbClr val="424242"/>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64" name="Google Shape;164;p28"/>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65" name="Google Shape;165;p28"/>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6" name="Google Shape;166;p2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67" name="Google Shape;167;p28" descr="fujisakura.jpg"/>
          <p:cNvPicPr preferRelativeResize="0"/>
          <p:nvPr/>
        </p:nvPicPr>
        <p:blipFill rotWithShape="1">
          <a:blip r:embed="rId2">
            <a:alphaModFix/>
          </a:blip>
          <a:srcRect l="30078" r="57424"/>
          <a:stretch/>
        </p:blipFill>
        <p:spPr>
          <a:xfrm>
            <a:off x="-5438" y="4"/>
            <a:ext cx="1624963" cy="9753602"/>
          </a:xfrm>
          <a:prstGeom prst="rect">
            <a:avLst/>
          </a:prstGeom>
          <a:noFill/>
          <a:ln>
            <a:noFill/>
          </a:ln>
        </p:spPr>
      </p:pic>
      <p:sp>
        <p:nvSpPr>
          <p:cNvPr id="168" name="Google Shape;168;p28"/>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9" name="Google Shape;169;p28"/>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0"/>
        <p:cNvGrpSpPr/>
        <p:nvPr/>
      </p:nvGrpSpPr>
      <p:grpSpPr>
        <a:xfrm>
          <a:off x="0" y="0"/>
          <a:ext cx="0" cy="0"/>
          <a:chOff x="0" y="0"/>
          <a:chExt cx="0" cy="0"/>
        </a:xfrm>
      </p:grpSpPr>
      <p:sp>
        <p:nvSpPr>
          <p:cNvPr id="171" name="Google Shape;171;p29"/>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172"/>
        <p:cNvGrpSpPr/>
        <p:nvPr/>
      </p:nvGrpSpPr>
      <p:grpSpPr>
        <a:xfrm>
          <a:off x="0" y="0"/>
          <a:ext cx="0" cy="0"/>
          <a:chOff x="0" y="0"/>
          <a:chExt cx="0" cy="0"/>
        </a:xfrm>
      </p:grpSpPr>
      <p:pic>
        <p:nvPicPr>
          <p:cNvPr id="173" name="Google Shape;173;p30"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74" name="Google Shape;174;p30"/>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5" name="Google Shape;175;p30"/>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76" name="Google Shape;176;p30"/>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77" name="Google Shape;177;p30"/>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5800"/>
              <a:buFont typeface="Arial"/>
              <a:buNone/>
              <a:defRPr sz="5800"/>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80" name="Google Shape;180;p3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a:lnSpc>
                <a:spcPct val="100000"/>
              </a:lnSpc>
              <a:spcBef>
                <a:spcPts val="2400"/>
              </a:spcBef>
              <a:spcAft>
                <a:spcPts val="0"/>
              </a:spcAft>
              <a:buClr>
                <a:srgbClr val="000000"/>
              </a:buClr>
              <a:buSzPts val="1800"/>
              <a:buNone/>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81" name="Google Shape;181;p3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2" name="Google Shape;182;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3" name="Google Shape;183;p3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86" name="Google Shape;186;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6" name="Google Shape;26;p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7" name="Google Shape;27;p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 name="Google Shape;29;p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89" name="Google Shape;189;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a:lnSpc>
                <a:spcPct val="100000"/>
              </a:lnSpc>
              <a:spcBef>
                <a:spcPts val="2400"/>
              </a:spcBef>
              <a:spcAft>
                <a:spcPts val="0"/>
              </a:spcAft>
              <a:buClr>
                <a:srgbClr val="000000"/>
              </a:buClr>
              <a:buSzPts val="144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90" name="Google Shape;190;p3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1" name="Google Shape;191;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92" name="Google Shape;192;p3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6" sy="99996" flip="none" algn="tl"/>
        </a:blipFill>
        <a:effectLst/>
      </p:bgPr>
    </p:bg>
    <p:spTree>
      <p:nvGrpSpPr>
        <p:cNvPr id="1" name="Shape 193"/>
        <p:cNvGrpSpPr/>
        <p:nvPr/>
      </p:nvGrpSpPr>
      <p:grpSpPr>
        <a:xfrm>
          <a:off x="0" y="0"/>
          <a:ext cx="0" cy="0"/>
          <a:chOff x="0" y="0"/>
          <a:chExt cx="0" cy="0"/>
        </a:xfrm>
      </p:grpSpPr>
      <p:sp>
        <p:nvSpPr>
          <p:cNvPr id="194" name="Google Shape;194;p3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5" name="Google Shape;195;p34"/>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6" name="Google Shape;196;p3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97" name="Google Shape;197;p3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6" sy="99996" flip="none" algn="tl"/>
        </a:blipFill>
        <a:effectLst/>
      </p:bgPr>
    </p:bg>
    <p:spTree>
      <p:nvGrpSpPr>
        <p:cNvPr id="1" name="Shape 198"/>
        <p:cNvGrpSpPr/>
        <p:nvPr/>
      </p:nvGrpSpPr>
      <p:grpSpPr>
        <a:xfrm>
          <a:off x="0" y="0"/>
          <a:ext cx="0" cy="0"/>
          <a:chOff x="0" y="0"/>
          <a:chExt cx="0" cy="0"/>
        </a:xfrm>
      </p:grpSpPr>
      <p:sp>
        <p:nvSpPr>
          <p:cNvPr id="199" name="Google Shape;199;p35"/>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0" name="Google Shape;200;p3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01" name="Google Shape;201;p3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02" name="Google Shape;202;p3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3" name="Google Shape;203;p3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4" name="Google Shape;204;p3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07" name="Google Shape;207;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08" name="Google Shape;208;p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11" name="Google Shape;211;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12" name="Google Shape;212;p3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3" name="Google Shape;213;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4" name="Google Shape;214;p3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215"/>
        <p:cNvGrpSpPr/>
        <p:nvPr/>
      </p:nvGrpSpPr>
      <p:grpSpPr>
        <a:xfrm>
          <a:off x="0" y="0"/>
          <a:ext cx="0" cy="0"/>
          <a:chOff x="0" y="0"/>
          <a:chExt cx="0" cy="0"/>
        </a:xfrm>
      </p:grpSpPr>
      <p:sp>
        <p:nvSpPr>
          <p:cNvPr id="216" name="Google Shape;216;p3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7" name="Google Shape;217;p38"/>
          <p:cNvSpPr>
            <a:spLocks noGrp="1"/>
          </p:cNvSpPr>
          <p:nvPr>
            <p:ph type="pic" idx="2"/>
          </p:nvPr>
        </p:nvSpPr>
        <p:spPr>
          <a:xfrm>
            <a:off x="381856" y="114242"/>
            <a:ext cx="12228300" cy="8156400"/>
          </a:xfrm>
          <a:prstGeom prst="rect">
            <a:avLst/>
          </a:prstGeom>
          <a:noFill/>
          <a:ln>
            <a:noFill/>
          </a:ln>
        </p:spPr>
      </p:sp>
      <p:sp>
        <p:nvSpPr>
          <p:cNvPr id="218" name="Google Shape;218;p38"/>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19" name="Google Shape;219;p38"/>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20" name="Google Shape;220;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6" sy="99996" flip="none" algn="tl"/>
        </a:blipFill>
        <a:effectLst/>
      </p:bgPr>
    </p:bg>
    <p:spTree>
      <p:nvGrpSpPr>
        <p:cNvPr id="1" name="Shape 221"/>
        <p:cNvGrpSpPr/>
        <p:nvPr/>
      </p:nvGrpSpPr>
      <p:grpSpPr>
        <a:xfrm>
          <a:off x="0" y="0"/>
          <a:ext cx="0" cy="0"/>
          <a:chOff x="0" y="0"/>
          <a:chExt cx="0" cy="0"/>
        </a:xfrm>
      </p:grpSpPr>
      <p:sp>
        <p:nvSpPr>
          <p:cNvPr id="222" name="Google Shape;222;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3" name="Google Shape;223;p39"/>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1"/>
              </a:srgbClr>
            </a:outerShdw>
          </a:effectLst>
        </p:spPr>
      </p:sp>
      <p:sp>
        <p:nvSpPr>
          <p:cNvPr id="224" name="Google Shape;224;p39"/>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26" name="Google Shape;226;p39"/>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27" name="Google Shape;227;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6" sy="99996" flip="none" algn="tl"/>
        </a:blipFill>
        <a:effectLst/>
      </p:bgPr>
    </p:bg>
    <p:spTree>
      <p:nvGrpSpPr>
        <p:cNvPr id="1" name="Shape 228"/>
        <p:cNvGrpSpPr/>
        <p:nvPr/>
      </p:nvGrpSpPr>
      <p:grpSpPr>
        <a:xfrm>
          <a:off x="0" y="0"/>
          <a:ext cx="0" cy="0"/>
          <a:chOff x="0" y="0"/>
          <a:chExt cx="0" cy="0"/>
        </a:xfrm>
      </p:grpSpPr>
      <p:sp>
        <p:nvSpPr>
          <p:cNvPr id="229" name="Google Shape;229;p40"/>
          <p:cNvSpPr/>
          <p:nvPr/>
        </p:nvSpPr>
        <p:spPr>
          <a:xfrm>
            <a:off x="-15627" y="457519"/>
            <a:ext cx="13036200" cy="88386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0" name="Google Shape;230;p40"/>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31" name="Google Shape;231;p4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2" name="Google Shape;232;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3"/>
        <p:cNvGrpSpPr/>
        <p:nvPr/>
      </p:nvGrpSpPr>
      <p:grpSpPr>
        <a:xfrm>
          <a:off x="0" y="0"/>
          <a:ext cx="0" cy="0"/>
          <a:chOff x="0" y="0"/>
          <a:chExt cx="0" cy="0"/>
        </a:xfrm>
      </p:grpSpPr>
      <p:sp>
        <p:nvSpPr>
          <p:cNvPr id="234" name="Google Shape;234;p41"/>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35" name="Google Shape;235;p41"/>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36" name="Google Shape;236;p41"/>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37" name="Google Shape;237;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8" name="Google Shape;238;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9" name="Google Shape;239;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240"/>
        <p:cNvGrpSpPr/>
        <p:nvPr/>
      </p:nvGrpSpPr>
      <p:grpSpPr>
        <a:xfrm>
          <a:off x="0" y="0"/>
          <a:ext cx="0" cy="0"/>
          <a:chOff x="0" y="0"/>
          <a:chExt cx="0" cy="0"/>
        </a:xfrm>
      </p:grpSpPr>
      <p:sp>
        <p:nvSpPr>
          <p:cNvPr id="241" name="Google Shape;241;p42"/>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411"/>
              </a:srgbClr>
            </a:outerShdw>
          </a:effectLst>
        </p:spPr>
      </p:sp>
      <p:sp>
        <p:nvSpPr>
          <p:cNvPr id="242" name="Google Shape;242;p4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43" name="Google Shape;243;p4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44" name="Google Shape;244;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5" name="Google Shape;245;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6" name="Google Shape;246;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7" name="Google Shape;247;p42"/>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411"/>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 name="Google Shape;34;p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5" name="Google Shape;35;p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48"/>
        <p:cNvGrpSpPr/>
        <p:nvPr/>
      </p:nvGrpSpPr>
      <p:grpSpPr>
        <a:xfrm>
          <a:off x="0" y="0"/>
          <a:ext cx="0" cy="0"/>
          <a:chOff x="0" y="0"/>
          <a:chExt cx="0" cy="0"/>
        </a:xfrm>
      </p:grpSpPr>
      <p:sp>
        <p:nvSpPr>
          <p:cNvPr id="249" name="Google Shape;249;p43"/>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50" name="Google Shape;250;p43"/>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a:lnSpc>
                <a:spcPct val="100000"/>
              </a:lnSpc>
              <a:spcBef>
                <a:spcPts val="0"/>
              </a:spcBef>
              <a:spcAft>
                <a:spcPts val="0"/>
              </a:spcAft>
              <a:buClr>
                <a:srgbClr val="000000"/>
              </a:buClr>
              <a:buSzPts val="3800"/>
              <a:buFont typeface="Arial"/>
              <a:buNone/>
              <a:defRPr sz="3800"/>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51" name="Google Shape;251;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2" name="Google Shape;252;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253"/>
        <p:cNvGrpSpPr/>
        <p:nvPr/>
      </p:nvGrpSpPr>
      <p:grpSpPr>
        <a:xfrm>
          <a:off x="0" y="0"/>
          <a:ext cx="0" cy="0"/>
          <a:chOff x="0" y="0"/>
          <a:chExt cx="0" cy="0"/>
        </a:xfrm>
      </p:grpSpPr>
      <p:sp>
        <p:nvSpPr>
          <p:cNvPr id="254" name="Google Shape;254;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255"/>
        <p:cNvGrpSpPr/>
        <p:nvPr/>
      </p:nvGrpSpPr>
      <p:grpSpPr>
        <a:xfrm>
          <a:off x="0" y="0"/>
          <a:ext cx="0" cy="0"/>
          <a:chOff x="0" y="0"/>
          <a:chExt cx="0" cy="0"/>
        </a:xfrm>
      </p:grpSpPr>
      <p:sp>
        <p:nvSpPr>
          <p:cNvPr id="256" name="Google Shape;256;p45"/>
          <p:cNvSpPr>
            <a:spLocks noGrp="1"/>
          </p:cNvSpPr>
          <p:nvPr>
            <p:ph type="pic" idx="2"/>
          </p:nvPr>
        </p:nvSpPr>
        <p:spPr>
          <a:xfrm>
            <a:off x="-812800" y="0"/>
            <a:ext cx="14622900" cy="9753600"/>
          </a:xfrm>
          <a:prstGeom prst="rect">
            <a:avLst/>
          </a:prstGeom>
          <a:noFill/>
          <a:ln>
            <a:noFill/>
          </a:ln>
        </p:spPr>
      </p:sp>
      <p:sp>
        <p:nvSpPr>
          <p:cNvPr id="257" name="Google Shape;257;p4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5800"/>
              <a:buFont typeface="Arial"/>
              <a:buNone/>
              <a:defRPr sz="5800"/>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61" name="Google Shape;261;p4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62" name="Google Shape;262;p46"/>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3" name="Google Shape;263;p46"/>
          <p:cNvSpPr/>
          <p:nvPr/>
        </p:nvSpPr>
        <p:spPr>
          <a:xfrm>
            <a:off x="329337"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4" name="Google Shape;264;p46"/>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67" name="Google Shape;267;p4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a:lnSpc>
                <a:spcPct val="100000"/>
              </a:lnSpc>
              <a:spcBef>
                <a:spcPts val="2400"/>
              </a:spcBef>
              <a:spcAft>
                <a:spcPts val="0"/>
              </a:spcAft>
              <a:buClr>
                <a:srgbClr val="000000"/>
              </a:buClr>
              <a:buSzPts val="144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68" name="Google Shape;268;p4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9" name="Google Shape;269;p4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0" name="Google Shape;270;p4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8" name="Google Shape;38;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 name="Google Shape;40;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5" name="Google Shape;45;p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46" name="Google Shape;46;p7"/>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49" name="Google Shape;49;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1" name="Google Shape;51;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55" name="Google Shape;55;p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7" name="Google Shape;57;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62" name="Google Shape;62;p1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 name="Google Shape;64;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0" name="Google Shape;80;p13"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2" name="Google Shape;82;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147" name="Google Shape;147;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8" name="Google Shape;148;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49" name="Google Shape;149;p2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0" name="Google Shape;150;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docs.google.com/forms/d/1eELHjBsA6zU49NvZd4903-pjkeaq_g2KGwQja-uM3ZY/edit?usp=drive_web"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docs.google.com/spreadsheets/d/1oE84NXjfKpbhVTjp7DU0WPkW1w4LTzT_McPjbd-tZNQ/edit?usp=sharing" TargetMode="External"/><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IT日本語1</a:t>
            </a:r>
            <a:endParaRPr>
              <a:solidFill>
                <a:schemeClr val="accent5"/>
              </a:solidFill>
            </a:endParaRPr>
          </a:p>
        </p:txBody>
      </p:sp>
      <p:sp>
        <p:nvSpPr>
          <p:cNvPr id="276" name="Google Shape;276;p48"/>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b="1"/>
              <a:t>13. 誤り制御</a:t>
            </a:r>
            <a:endParaRPr b="1"/>
          </a:p>
        </p:txBody>
      </p:sp>
      <p:sp>
        <p:nvSpPr>
          <p:cNvPr id="277" name="Google Shape;277;p48"/>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カタカナ語と</a:t>
            </a:r>
            <a:endParaRPr/>
          </a:p>
          <a:p>
            <a:pPr marL="0" lvl="0" indent="0" algn="ctr" rtl="0">
              <a:lnSpc>
                <a:spcPct val="100000"/>
              </a:lnSpc>
              <a:spcBef>
                <a:spcPts val="0"/>
              </a:spcBef>
              <a:spcAft>
                <a:spcPts val="0"/>
              </a:spcAft>
              <a:buClr>
                <a:srgbClr val="C63024"/>
              </a:buClr>
              <a:buSzPts val="6400"/>
              <a:buFont typeface="Arial"/>
              <a:buNone/>
            </a:pPr>
            <a:r>
              <a:rPr lang="en-US"/>
              <a:t>アルファベット語</a:t>
            </a:r>
            <a:endParaRPr/>
          </a:p>
        </p:txBody>
      </p:sp>
      <p:sp>
        <p:nvSpPr>
          <p:cNvPr id="337" name="Google Shape;337;p5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8"/>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11</a:t>
            </a:fld>
            <a:endParaRPr/>
          </a:p>
        </p:txBody>
      </p:sp>
      <p:graphicFrame>
        <p:nvGraphicFramePr>
          <p:cNvPr id="343" name="Google Shape;343;p58"/>
          <p:cNvGraphicFramePr/>
          <p:nvPr>
            <p:extLst>
              <p:ext uri="{D42A27DB-BD31-4B8C-83A1-F6EECF244321}">
                <p14:modId xmlns:p14="http://schemas.microsoft.com/office/powerpoint/2010/main" val="1865243710"/>
              </p:ext>
            </p:extLst>
          </p:nvPr>
        </p:nvGraphicFramePr>
        <p:xfrm>
          <a:off x="680386" y="2192153"/>
          <a:ext cx="11512025" cy="6734209"/>
        </p:xfrm>
        <a:graphic>
          <a:graphicData uri="http://schemas.openxmlformats.org/drawingml/2006/table">
            <a:tbl>
              <a:tblPr bandRow="1">
                <a:noFill/>
                <a:tableStyleId>{C4FA3AE2-7C46-4957-9F78-4C4819795D3D}</a:tableStyleId>
              </a:tblPr>
              <a:tblGrid>
                <a:gridCol w="5701600">
                  <a:extLst>
                    <a:ext uri="{9D8B030D-6E8A-4147-A177-3AD203B41FA5}">
                      <a16:colId xmlns:a16="http://schemas.microsoft.com/office/drawing/2014/main" val="20000"/>
                    </a:ext>
                  </a:extLst>
                </a:gridCol>
                <a:gridCol w="58104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rgbClr val="000000"/>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Clr>
                          <a:srgbClr val="000000"/>
                        </a:buClr>
                        <a:buSzPts val="3000"/>
                        <a:buFont typeface="Arial"/>
                        <a:buNone/>
                      </a:pPr>
                      <a:r>
                        <a:rPr lang="en-US" sz="3000" b="1" u="none" strike="noStrike" cap="none">
                          <a:solidFill>
                            <a:schemeClr val="dk1"/>
                          </a:solidFill>
                          <a:latin typeface="Arial"/>
                          <a:ea typeface="Arial"/>
                          <a:cs typeface="Arial"/>
                          <a:sym typeface="Arial"/>
                        </a:rPr>
                        <a:t>ローマ字</a:t>
                      </a:r>
                      <a:endParaRPr sz="3000" b="1" u="none" strike="noStrike" cap="none">
                        <a:latin typeface="Arial"/>
                        <a:ea typeface="Arial"/>
                        <a:cs typeface="Arial"/>
                        <a:sym typeface="Aria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Parity check</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パリティチェック</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575">
                <a:tc>
                  <a:txBody>
                    <a:bodyPr/>
                    <a:lstStyle/>
                    <a:p>
                      <a:pPr marL="0" lvl="0" indent="0" algn="l" rtl="0">
                        <a:spcBef>
                          <a:spcPts val="0"/>
                        </a:spcBef>
                        <a:spcAft>
                          <a:spcPts val="0"/>
                        </a:spcAft>
                        <a:buNone/>
                      </a:pPr>
                      <a:r>
                        <a:rPr lang="en-US" sz="3000"/>
                        <a:t>Hamming</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ハミング</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Parity bit</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パリティビット</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Block</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ブロック</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Check code</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チェックコード</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t>Cyclic </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サイクリック</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2400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Redundancy</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リダンダンシー</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72400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Check</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344" name="Google Shape;344;p5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9"/>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12</a:t>
            </a:fld>
            <a:endParaRPr/>
          </a:p>
        </p:txBody>
      </p:sp>
      <p:graphicFrame>
        <p:nvGraphicFramePr>
          <p:cNvPr id="350" name="Google Shape;350;p59"/>
          <p:cNvGraphicFramePr/>
          <p:nvPr>
            <p:extLst>
              <p:ext uri="{D42A27DB-BD31-4B8C-83A1-F6EECF244321}">
                <p14:modId xmlns:p14="http://schemas.microsoft.com/office/powerpoint/2010/main" val="2164528898"/>
              </p:ext>
            </p:extLst>
          </p:nvPr>
        </p:nvGraphicFramePr>
        <p:xfrm>
          <a:off x="620161" y="2202703"/>
          <a:ext cx="12003700" cy="6908734"/>
        </p:xfrm>
        <a:graphic>
          <a:graphicData uri="http://schemas.openxmlformats.org/drawingml/2006/table">
            <a:tbl>
              <a:tblPr bandRow="1">
                <a:noFill/>
                <a:tableStyleId>{C4FA3AE2-7C46-4957-9F78-4C4819795D3D}</a:tableStyleId>
              </a:tblPr>
              <a:tblGrid>
                <a:gridCol w="6017850">
                  <a:extLst>
                    <a:ext uri="{9D8B030D-6E8A-4147-A177-3AD203B41FA5}">
                      <a16:colId xmlns:a16="http://schemas.microsoft.com/office/drawing/2014/main" val="20000"/>
                    </a:ext>
                  </a:extLst>
                </a:gridCol>
                <a:gridCol w="5985850">
                  <a:extLst>
                    <a:ext uri="{9D8B030D-6E8A-4147-A177-3AD203B41FA5}">
                      <a16:colId xmlns:a16="http://schemas.microsoft.com/office/drawing/2014/main" val="20001"/>
                    </a:ext>
                  </a:extLst>
                </a:gridCol>
              </a:tblGrid>
              <a:tr h="669875">
                <a:tc>
                  <a:txBody>
                    <a:bodyPr/>
                    <a:lstStyle/>
                    <a:p>
                      <a:pPr marL="0" marR="0" lvl="0" indent="0" algn="ctr" rtl="0">
                        <a:lnSpc>
                          <a:spcPct val="205000"/>
                        </a:lnSpc>
                        <a:spcBef>
                          <a:spcPts val="0"/>
                        </a:spcBef>
                        <a:spcAft>
                          <a:spcPts val="0"/>
                        </a:spcAft>
                        <a:buClr>
                          <a:srgbClr val="000000"/>
                        </a:buClr>
                        <a:buSzPts val="3000"/>
                        <a:buFont typeface="Arial"/>
                        <a:buNone/>
                      </a:pPr>
                      <a:r>
                        <a:rPr lang="en-US" sz="3000" b="1" u="none" strike="noStrike" cap="none">
                          <a:solidFill>
                            <a:schemeClr val="dk1"/>
                          </a:solidFill>
                          <a:latin typeface="Arial"/>
                          <a:ea typeface="Arial"/>
                          <a:cs typeface="Arial"/>
                          <a:sym typeface="Arial"/>
                        </a:rPr>
                        <a:t>カタカナ語</a:t>
                      </a:r>
                      <a:endParaRPr sz="3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Clr>
                          <a:srgbClr val="000000"/>
                        </a:buClr>
                        <a:buSzPts val="3000"/>
                        <a:buFont typeface="Arial"/>
                        <a:buNone/>
                      </a:pPr>
                      <a:r>
                        <a:rPr lang="en-US" sz="3000" b="1" u="none" strike="noStrike" cap="none">
                          <a:solidFill>
                            <a:schemeClr val="dk1"/>
                          </a:solidFill>
                          <a:latin typeface="Arial"/>
                          <a:ea typeface="Arial"/>
                          <a:cs typeface="Arial"/>
                          <a:sym typeface="Arial"/>
                        </a:rPr>
                        <a:t>ローマ字</a:t>
                      </a:r>
                      <a:endParaRPr sz="3000" b="1" u="none" strike="noStrike" cap="none">
                        <a:latin typeface="Arial"/>
                        <a:ea typeface="Arial"/>
                        <a:cs typeface="Arial"/>
                        <a:sym typeface="Aria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68225">
                <a:tc>
                  <a:txBody>
                    <a:bodyPr/>
                    <a:lstStyle/>
                    <a:p>
                      <a:pPr marL="0" lvl="0" indent="0" algn="l" rtl="0">
                        <a:spcBef>
                          <a:spcPts val="0"/>
                        </a:spcBef>
                        <a:spcAft>
                          <a:spcPts val="0"/>
                        </a:spcAft>
                        <a:buNone/>
                      </a:pPr>
                      <a:r>
                        <a:rPr lang="en-US" sz="3000"/>
                        <a:t>Check Digit</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チェックディジット</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3160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Memory</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メモリ</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45425">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Burst</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バースト</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45425">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Random    </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ランダム</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45425">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Repeater</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リピータ</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45425">
                <a:tc>
                  <a:txBody>
                    <a:bodyPr/>
                    <a:lstStyle/>
                    <a:p>
                      <a:pPr marL="0" lvl="0" indent="0" algn="l" rtl="0">
                        <a:spcBef>
                          <a:spcPts val="0"/>
                        </a:spcBef>
                        <a:spcAft>
                          <a:spcPts val="0"/>
                        </a:spcAft>
                        <a:buNone/>
                      </a:pPr>
                      <a:r>
                        <a:rPr lang="en-US" sz="3000">
                          <a:solidFill>
                            <a:schemeClr val="dk1"/>
                          </a:solidFill>
                        </a:rPr>
                        <a:t>Bridge</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ブリッジ</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45425">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Router</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ルータ</a:t>
                      </a: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745425">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351" name="Google Shape;351;p5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0"/>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13</a:t>
            </a:fld>
            <a:endParaRPr/>
          </a:p>
        </p:txBody>
      </p:sp>
      <p:sp>
        <p:nvSpPr>
          <p:cNvPr id="357" name="Google Shape;357;p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アルファベット語</a:t>
            </a:r>
            <a:endParaRPr b="0"/>
          </a:p>
        </p:txBody>
      </p:sp>
      <p:graphicFrame>
        <p:nvGraphicFramePr>
          <p:cNvPr id="358" name="Google Shape;358;p60"/>
          <p:cNvGraphicFramePr/>
          <p:nvPr>
            <p:extLst>
              <p:ext uri="{D42A27DB-BD31-4B8C-83A1-F6EECF244321}">
                <p14:modId xmlns:p14="http://schemas.microsoft.com/office/powerpoint/2010/main" val="3508984648"/>
              </p:ext>
            </p:extLst>
          </p:nvPr>
        </p:nvGraphicFramePr>
        <p:xfrm>
          <a:off x="638386" y="2313878"/>
          <a:ext cx="11630225" cy="6616613"/>
        </p:xfrm>
        <a:graphic>
          <a:graphicData uri="http://schemas.openxmlformats.org/drawingml/2006/table">
            <a:tbl>
              <a:tblPr bandRow="1">
                <a:noFill/>
                <a:tableStyleId>{C4FA3AE2-7C46-4957-9F78-4C4819795D3D}</a:tableStyleId>
              </a:tblPr>
              <a:tblGrid>
                <a:gridCol w="5455000">
                  <a:extLst>
                    <a:ext uri="{9D8B030D-6E8A-4147-A177-3AD203B41FA5}">
                      <a16:colId xmlns:a16="http://schemas.microsoft.com/office/drawing/2014/main" val="20000"/>
                    </a:ext>
                  </a:extLst>
                </a:gridCol>
                <a:gridCol w="6175225">
                  <a:extLst>
                    <a:ext uri="{9D8B030D-6E8A-4147-A177-3AD203B41FA5}">
                      <a16:colId xmlns:a16="http://schemas.microsoft.com/office/drawing/2014/main" val="20001"/>
                    </a:ext>
                  </a:extLst>
                </a:gridCol>
              </a:tblGrid>
              <a:tr h="734925">
                <a:tc>
                  <a:txBody>
                    <a:bodyPr/>
                    <a:lstStyle/>
                    <a:p>
                      <a:pPr marL="0" marR="0" lvl="0" indent="0" algn="ctr" rtl="0">
                        <a:lnSpc>
                          <a:spcPct val="205000"/>
                        </a:lnSpc>
                        <a:spcBef>
                          <a:spcPts val="0"/>
                        </a:spcBef>
                        <a:spcAft>
                          <a:spcPts val="0"/>
                        </a:spcAft>
                        <a:buClr>
                          <a:schemeClr val="dk1"/>
                        </a:buClr>
                        <a:buSzPts val="2000"/>
                        <a:buFont typeface="Arial"/>
                        <a:buNone/>
                      </a:pPr>
                      <a:r>
                        <a:rPr lang="en-US" sz="3000" b="1" u="none" strike="noStrike" cap="none">
                          <a:latin typeface="Arial"/>
                          <a:ea typeface="Arial"/>
                          <a:cs typeface="Arial"/>
                          <a:sym typeface="Arial"/>
                        </a:rPr>
                        <a:t>アルファベット</a:t>
                      </a:r>
                      <a:endParaRPr sz="3000" u="none" strike="noStrike" cap="none"/>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Clr>
                          <a:schemeClr val="dk1"/>
                        </a:buClr>
                        <a:buSzPts val="2000"/>
                        <a:buFont typeface="Arial"/>
                        <a:buNone/>
                      </a:pPr>
                      <a:r>
                        <a:rPr lang="en-US" sz="3000" b="1" u="none" strike="noStrike" cap="none">
                          <a:latin typeface="Arial"/>
                          <a:ea typeface="Arial"/>
                          <a:cs typeface="Arial"/>
                          <a:sym typeface="Arial"/>
                        </a:rPr>
                        <a:t>読み方</a:t>
                      </a:r>
                      <a:endParaRPr sz="3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952550">
                <a:tc>
                  <a:txBody>
                    <a:bodyPr/>
                    <a:lstStyle/>
                    <a:p>
                      <a:pPr marL="0" lvl="0" indent="0" algn="l" rtl="0">
                        <a:spcBef>
                          <a:spcPts val="0"/>
                        </a:spcBef>
                        <a:spcAft>
                          <a:spcPts val="0"/>
                        </a:spcAft>
                        <a:buNone/>
                      </a:pPr>
                      <a:r>
                        <a:rPr lang="en-US" sz="3000"/>
                        <a:t>CRC</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シーアールシー</a:t>
                      </a:r>
                      <a:endParaRPr sz="3000" u="none" strike="noStrike" cap="none"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802850">
                <a:tc>
                  <a:txBody>
                    <a:bodyPr/>
                    <a:lstStyle/>
                    <a:p>
                      <a:pPr marL="0" lvl="0" indent="0" algn="l" rtl="0">
                        <a:spcBef>
                          <a:spcPts val="0"/>
                        </a:spcBef>
                        <a:spcAft>
                          <a:spcPts val="0"/>
                        </a:spcAft>
                        <a:buNone/>
                      </a:pPr>
                      <a:r>
                        <a:rPr lang="en-US" sz="3000"/>
                        <a:t>CATV</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シーエーティービー</a:t>
                      </a:r>
                      <a:endParaRPr sz="3000" u="none" strike="noStrike" cap="none"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802850">
                <a:tc>
                  <a:txBody>
                    <a:bodyPr/>
                    <a:lstStyle/>
                    <a:p>
                      <a:pPr marL="0" lvl="0" indent="0" algn="l" rtl="0">
                        <a:spcBef>
                          <a:spcPts val="0"/>
                        </a:spcBef>
                        <a:spcAft>
                          <a:spcPts val="0"/>
                        </a:spcAft>
                        <a:buNone/>
                      </a:pPr>
                      <a:r>
                        <a:rPr lang="en-US" sz="3000"/>
                        <a:t>CGI</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シージーアイ</a:t>
                      </a:r>
                      <a:endParaRPr sz="3000" u="none" strike="noStrike" cap="none"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802850">
                <a:tc>
                  <a:txBody>
                    <a:bodyPr/>
                    <a:lstStyle/>
                    <a:p>
                      <a:pPr marL="0" lvl="0" indent="0" algn="l" rtl="0">
                        <a:spcBef>
                          <a:spcPts val="0"/>
                        </a:spcBef>
                        <a:spcAft>
                          <a:spcPts val="0"/>
                        </a:spcAft>
                        <a:buNone/>
                      </a:pPr>
                      <a:r>
                        <a:rPr lang="en-US" sz="3000"/>
                        <a:t>CSMA</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シーエスエムエー</a:t>
                      </a:r>
                      <a:endParaRPr sz="3000" u="none" strike="noStrike" cap="none"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802850">
                <a:tc>
                  <a:txBody>
                    <a:bodyPr/>
                    <a:lstStyle/>
                    <a:p>
                      <a:pPr marL="0" lvl="0" indent="0" algn="l" rtl="0">
                        <a:spcBef>
                          <a:spcPts val="0"/>
                        </a:spcBef>
                        <a:spcAft>
                          <a:spcPts val="0"/>
                        </a:spcAft>
                        <a:buNone/>
                      </a:pPr>
                      <a:r>
                        <a:rPr lang="en-US" sz="3000"/>
                        <a:t>FTTH</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エフティーティーエイチ</a:t>
                      </a:r>
                      <a:endParaRPr sz="3000" u="none" strike="noStrike" cap="none"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802850">
                <a:tc>
                  <a:txBody>
                    <a:bodyPr/>
                    <a:lstStyle/>
                    <a:p>
                      <a:pPr marL="0" lvl="0" indent="0" algn="l" rtl="0">
                        <a:spcBef>
                          <a:spcPts val="0"/>
                        </a:spcBef>
                        <a:spcAft>
                          <a:spcPts val="0"/>
                        </a:spcAft>
                        <a:buNone/>
                      </a:pPr>
                      <a:r>
                        <a:rPr lang="en-US" sz="3000"/>
                        <a:t>HTML</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エイチティーエムエル</a:t>
                      </a:r>
                      <a:endParaRPr sz="3000" u="none" strike="noStrike" cap="none"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802850">
                <a:tc>
                  <a:txBody>
                    <a:bodyPr/>
                    <a:lstStyle/>
                    <a:p>
                      <a:pPr marL="0" lvl="0" indent="0" algn="l" rtl="0">
                        <a:spcBef>
                          <a:spcPts val="0"/>
                        </a:spcBef>
                        <a:spcAft>
                          <a:spcPts val="0"/>
                        </a:spcAft>
                        <a:buNone/>
                      </a:pPr>
                      <a:r>
                        <a:rPr lang="en-US" sz="3000"/>
                        <a:t>HTTPS</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ja-JP" altLang="en-US" sz="3000" u="none" strike="noStrike" cap="none" dirty="0"/>
                        <a:t>エイチティーティーピーエス</a:t>
                      </a:r>
                      <a:endParaRPr sz="3000" u="none" strike="noStrike" cap="none"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データ誤りの検出</a:t>
            </a:r>
            <a:endParaRPr/>
          </a:p>
        </p:txBody>
      </p:sp>
      <p:sp>
        <p:nvSpPr>
          <p:cNvPr id="364" name="Google Shape;364;p6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データ誤りの検出</a:t>
            </a:r>
            <a:endParaRPr b="0"/>
          </a:p>
        </p:txBody>
      </p:sp>
      <p:sp>
        <p:nvSpPr>
          <p:cNvPr id="370" name="Google Shape;370;p6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15</a:t>
            </a:fld>
            <a:endParaRPr/>
          </a:p>
        </p:txBody>
      </p:sp>
      <p:sp>
        <p:nvSpPr>
          <p:cNvPr id="371" name="Google Shape;371;p62"/>
          <p:cNvSpPr txBox="1"/>
          <p:nvPr/>
        </p:nvSpPr>
        <p:spPr>
          <a:xfrm>
            <a:off x="356650" y="2657650"/>
            <a:ext cx="12513000" cy="6320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2500"/>
              </a:spcBef>
              <a:spcAft>
                <a:spcPts val="0"/>
              </a:spcAft>
              <a:buClr>
                <a:schemeClr val="dk1"/>
              </a:buClr>
              <a:buSzPts val="1100"/>
              <a:buFont typeface="Arial"/>
              <a:buNone/>
            </a:pPr>
            <a:r>
              <a:rPr lang="en-US" sz="3000" dirty="0"/>
              <a:t>ネットワークの伝送路は電磁波などの影響でデータを送っている途中で信号が変形してしまい、データの値が変わってしまうことがあります。これを</a:t>
            </a:r>
            <a:r>
              <a:rPr lang="en-US" sz="3000" dirty="0">
                <a:solidFill>
                  <a:schemeClr val="accent2"/>
                </a:solidFill>
              </a:rPr>
              <a:t>ビット誤り</a:t>
            </a:r>
            <a:r>
              <a:rPr lang="en-US" sz="3000" dirty="0"/>
              <a:t>といいます。こうしたビット誤りの検出や訂正を行うため、</a:t>
            </a:r>
            <a:r>
              <a:rPr lang="en-US" sz="3000" dirty="0">
                <a:solidFill>
                  <a:schemeClr val="accent2"/>
                </a:solidFill>
              </a:rPr>
              <a:t>パリティチェック、ハミング符号方式、CRC</a:t>
            </a:r>
            <a:r>
              <a:rPr lang="en-US" sz="3000" dirty="0"/>
              <a:t>といったチェック方法があります。</a:t>
            </a:r>
            <a:endParaRPr sz="30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77" name="Google Shape;377;p6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16</a:t>
            </a:fld>
            <a:endParaRPr/>
          </a:p>
        </p:txBody>
      </p:sp>
      <p:sp>
        <p:nvSpPr>
          <p:cNvPr id="378" name="Google Shape;378;p6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chemeClr val="dk1"/>
                </a:solidFill>
                <a:latin typeface="Arial"/>
                <a:ea typeface="Arial"/>
                <a:cs typeface="Arial"/>
                <a:sym typeface="Arial"/>
              </a:rPr>
              <a:t>新しい言葉</a:t>
            </a:r>
            <a:r>
              <a:rPr lang="en-US" sz="6400" b="0" i="0" u="none" strike="noStrike" cap="none">
                <a:solidFill>
                  <a:srgbClr val="000000"/>
                </a:solidFill>
                <a:latin typeface="Arial"/>
                <a:ea typeface="Arial"/>
                <a:cs typeface="Arial"/>
                <a:sym typeface="Arial"/>
              </a:rPr>
              <a:t>の</a:t>
            </a:r>
            <a:endParaRPr sz="6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chemeClr val="accent5"/>
                </a:solidFill>
                <a:latin typeface="Arial"/>
                <a:ea typeface="Arial"/>
                <a:cs typeface="Arial"/>
                <a:sym typeface="Arial"/>
              </a:rPr>
              <a:t>読み方</a:t>
            </a:r>
            <a:r>
              <a:rPr lang="en-US" sz="6400" b="0" i="0" u="none" strike="noStrike" cap="none">
                <a:solidFill>
                  <a:srgbClr val="000000"/>
                </a:solidFill>
                <a:latin typeface="Arial"/>
                <a:ea typeface="Arial"/>
                <a:cs typeface="Arial"/>
                <a:sym typeface="Arial"/>
              </a:rPr>
              <a:t>、</a:t>
            </a:r>
            <a:r>
              <a:rPr lang="en-US" sz="6400" b="0" i="0" u="none" strike="noStrike" cap="none">
                <a:solidFill>
                  <a:schemeClr val="accent5"/>
                </a:solidFill>
                <a:latin typeface="Arial"/>
                <a:ea typeface="Arial"/>
                <a:cs typeface="Arial"/>
                <a:sym typeface="Arial"/>
              </a:rPr>
              <a:t>意味</a:t>
            </a:r>
            <a:r>
              <a:rPr lang="en-US" sz="6400" b="0" i="0" u="none" strike="noStrike" cap="none">
                <a:solidFill>
                  <a:srgbClr val="000000"/>
                </a:solidFill>
                <a:latin typeface="Arial"/>
                <a:ea typeface="Arial"/>
                <a:cs typeface="Arial"/>
                <a:sym typeface="Arial"/>
              </a:rPr>
              <a:t>を勉強する</a:t>
            </a:r>
            <a:endParaRPr sz="6400" b="0" i="0" u="none" strike="noStrike" cap="none">
              <a:solidFill>
                <a:srgbClr val="000000"/>
              </a:solidFill>
              <a:latin typeface="Arial"/>
              <a:ea typeface="Arial"/>
              <a:cs typeface="Arial"/>
              <a:sym typeface="Arial"/>
            </a:endParaRPr>
          </a:p>
        </p:txBody>
      </p:sp>
      <p:pic>
        <p:nvPicPr>
          <p:cNvPr id="379" name="Google Shape;379;p63"/>
          <p:cNvPicPr preferRelativeResize="0"/>
          <p:nvPr/>
        </p:nvPicPr>
        <p:blipFill rotWithShape="1">
          <a:blip r:embed="rId3">
            <a:alphaModFix/>
          </a:blip>
          <a:srcRect/>
          <a:stretch/>
        </p:blipFill>
        <p:spPr>
          <a:xfrm>
            <a:off x="6982750" y="5404500"/>
            <a:ext cx="4836639" cy="357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17</a:t>
            </a:fld>
            <a:endParaRPr/>
          </a:p>
        </p:txBody>
      </p:sp>
      <p:sp>
        <p:nvSpPr>
          <p:cNvPr id="385" name="Google Shape;385;p6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86" name="Google Shape;386;p64"/>
          <p:cNvGraphicFramePr/>
          <p:nvPr/>
        </p:nvGraphicFramePr>
        <p:xfrm>
          <a:off x="322871" y="2113346"/>
          <a:ext cx="11391675" cy="6955000"/>
        </p:xfrm>
        <a:graphic>
          <a:graphicData uri="http://schemas.openxmlformats.org/drawingml/2006/table">
            <a:tbl>
              <a:tblPr>
                <a:noFill/>
                <a:tableStyleId>{E502E495-70C0-4C9F-8C74-38BAFACAD256}</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読み方</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検出</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2</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電磁波</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影響</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途中</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変形する</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6</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ビット誤り</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7</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訂正</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8</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パリティチェック</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9</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ハミング符号方式</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endParaRPr sz="3000" u="none" strike="noStrike" cap="none"/>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18</a:t>
            </a:fld>
            <a:endParaRPr/>
          </a:p>
        </p:txBody>
      </p:sp>
      <p:sp>
        <p:nvSpPr>
          <p:cNvPr id="392" name="Google Shape;392;p6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393" name="Google Shape;393;p65"/>
          <p:cNvGraphicFramePr/>
          <p:nvPr/>
        </p:nvGraphicFramePr>
        <p:xfrm>
          <a:off x="322871" y="2113346"/>
          <a:ext cx="11391675" cy="6955000"/>
        </p:xfrm>
        <a:graphic>
          <a:graphicData uri="http://schemas.openxmlformats.org/drawingml/2006/table">
            <a:tbl>
              <a:tblPr>
                <a:noFill/>
                <a:tableStyleId>{E502E495-70C0-4C9F-8C74-38BAFACAD256}</a:tableStyleId>
              </a:tblPr>
              <a:tblGrid>
                <a:gridCol w="822175">
                  <a:extLst>
                    <a:ext uri="{9D8B030D-6E8A-4147-A177-3AD203B41FA5}">
                      <a16:colId xmlns:a16="http://schemas.microsoft.com/office/drawing/2014/main" val="20000"/>
                    </a:ext>
                  </a:extLst>
                </a:gridCol>
                <a:gridCol w="5311075">
                  <a:extLst>
                    <a:ext uri="{9D8B030D-6E8A-4147-A177-3AD203B41FA5}">
                      <a16:colId xmlns:a16="http://schemas.microsoft.com/office/drawing/2014/main" val="20001"/>
                    </a:ext>
                  </a:extLst>
                </a:gridCol>
                <a:gridCol w="5258425">
                  <a:extLst>
                    <a:ext uri="{9D8B030D-6E8A-4147-A177-3AD203B41FA5}">
                      <a16:colId xmlns:a16="http://schemas.microsoft.com/office/drawing/2014/main" val="20002"/>
                    </a:ext>
                  </a:extLst>
                </a:gridCol>
              </a:tblGrid>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ベトナム語</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日本語</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u="none" strike="noStrike" cap="none"/>
                        <a:t>1</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Phát hiện, tìm ra</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2</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Sóng điện từ</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Ảnh hưởng</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Giữa chừng</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Biến hình, biến dạng</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6</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Lỗi bit</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7</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Chỉnh sửa</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8</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Parity check (Kiểm tra chẵn lẻ)</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9</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Phương thức mã Hamming</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399" name="Google Shape;399;p6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19</a:t>
            </a:fld>
            <a:endParaRPr/>
          </a:p>
        </p:txBody>
      </p:sp>
      <p:sp>
        <p:nvSpPr>
          <p:cNvPr id="400" name="Google Shape;400;p6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chemeClr val="accent5"/>
                </a:solidFill>
                <a:latin typeface="Arial"/>
                <a:ea typeface="Arial"/>
                <a:cs typeface="Arial"/>
                <a:sym typeface="Aria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sz="6400" b="0" i="0" u="none" strike="noStrike" cap="none">
              <a:solidFill>
                <a:srgbClr val="000000"/>
              </a:solidFill>
              <a:latin typeface="Arial"/>
              <a:ea typeface="Arial"/>
              <a:cs typeface="Arial"/>
              <a:sym typeface="Arial"/>
            </a:endParaRPr>
          </a:p>
        </p:txBody>
      </p:sp>
      <p:pic>
        <p:nvPicPr>
          <p:cNvPr id="401" name="Google Shape;401;p66"/>
          <p:cNvPicPr preferRelativeResize="0"/>
          <p:nvPr/>
        </p:nvPicPr>
        <p:blipFill rotWithShape="1">
          <a:blip r:embed="rId3">
            <a:alphaModFix/>
          </a:blip>
          <a:srcRect/>
          <a:stretch/>
        </p:blipFill>
        <p:spPr>
          <a:xfrm>
            <a:off x="8530750" y="5670725"/>
            <a:ext cx="3277883" cy="3570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0"/>
              <a:t>確認</a:t>
            </a:r>
            <a:r>
              <a:rPr lang="en-US" sz="6400" b="0" i="0" u="none" strike="noStrike" cap="none">
                <a:solidFill>
                  <a:srgbClr val="C63024"/>
                </a:solidFill>
                <a:latin typeface="Arial"/>
                <a:ea typeface="Arial"/>
                <a:cs typeface="Arial"/>
                <a:sym typeface="Arial"/>
              </a:rPr>
              <a:t>テスト</a:t>
            </a:r>
            <a:endParaRPr/>
          </a:p>
        </p:txBody>
      </p:sp>
      <p:sp>
        <p:nvSpPr>
          <p:cNvPr id="283" name="Google Shape;283;p49"/>
          <p:cNvSpPr txBox="1">
            <a:spLocks noGrp="1"/>
          </p:cNvSpPr>
          <p:nvPr>
            <p:ph type="sldNum" idx="12"/>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7"/>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0800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新しい言葉から好きな言葉を選びます。</a:t>
            </a:r>
            <a:endParaRPr sz="4300" b="0" i="0" u="none" strike="noStrike" cap="none">
              <a:solidFill>
                <a:srgbClr val="000000"/>
              </a:solidFill>
              <a:latin typeface="Arial"/>
              <a:ea typeface="Arial"/>
              <a:cs typeface="Arial"/>
              <a:sym typeface="Arial"/>
            </a:endParaRPr>
          </a:p>
          <a:p>
            <a:pPr marL="508000" marR="0" lvl="0" indent="-50800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b="0" i="0" u="none" strike="noStrike" cap="none">
              <a:solidFill>
                <a:srgbClr val="000000"/>
              </a:solidFill>
              <a:latin typeface="Arial"/>
              <a:ea typeface="Arial"/>
              <a:cs typeface="Arial"/>
              <a:sym typeface="Arial"/>
            </a:endParaRPr>
          </a:p>
          <a:p>
            <a:pPr marL="508000" marR="0" lvl="0" indent="-50800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b="0" i="0" u="none" strike="noStrike" cap="none">
              <a:solidFill>
                <a:srgbClr val="000000"/>
              </a:solidFill>
              <a:latin typeface="Arial"/>
              <a:ea typeface="Arial"/>
              <a:cs typeface="Arial"/>
              <a:sym typeface="Arial"/>
            </a:endParaRPr>
          </a:p>
        </p:txBody>
      </p:sp>
      <p:sp>
        <p:nvSpPr>
          <p:cNvPr id="407" name="Google Shape;407;p6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20</a:t>
            </a:fld>
            <a:endParaRPr/>
          </a:p>
        </p:txBody>
      </p:sp>
      <p:sp>
        <p:nvSpPr>
          <p:cNvPr id="408" name="Google Shape;408;p6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14" name="Google Shape;414;p6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21</a:t>
            </a:fld>
            <a:endParaRPr/>
          </a:p>
        </p:txBody>
      </p:sp>
      <p:sp>
        <p:nvSpPr>
          <p:cNvPr id="415" name="Google Shape;415;p68"/>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rgbClr val="000000"/>
                </a:solidFill>
                <a:latin typeface="Arial"/>
                <a:ea typeface="Arial"/>
                <a:cs typeface="Arial"/>
                <a:sym typeface="Arial"/>
              </a:rPr>
              <a:t>文章を読んで、</a:t>
            </a:r>
            <a:r>
              <a:rPr lang="en-US" sz="6400" b="0" i="0" u="none" strike="noStrike" cap="none">
                <a:solidFill>
                  <a:schemeClr val="accent5"/>
                </a:solidFill>
                <a:latin typeface="Arial"/>
                <a:ea typeface="Arial"/>
                <a:cs typeface="Arial"/>
                <a:sym typeface="Arial"/>
              </a:rPr>
              <a:t>意味を理解</a:t>
            </a:r>
            <a:r>
              <a:rPr lang="en-US" sz="6400" b="0" i="0" u="none" strike="noStrike" cap="none">
                <a:solidFill>
                  <a:srgbClr val="000000"/>
                </a:solidFill>
                <a:latin typeface="Arial"/>
                <a:ea typeface="Arial"/>
                <a:cs typeface="Arial"/>
                <a:sym typeface="Arial"/>
              </a:rPr>
              <a:t>できるようにしましょう</a:t>
            </a:r>
            <a:endParaRPr sz="6400" b="0" i="0" u="none" strike="noStrike" cap="none">
              <a:solidFill>
                <a:srgbClr val="000000"/>
              </a:solidFill>
              <a:latin typeface="Arial"/>
              <a:ea typeface="Arial"/>
              <a:cs typeface="Arial"/>
              <a:sym typeface="Arial"/>
            </a:endParaRPr>
          </a:p>
        </p:txBody>
      </p:sp>
      <p:pic>
        <p:nvPicPr>
          <p:cNvPr id="416" name="Google Shape;416;p68"/>
          <p:cNvPicPr preferRelativeResize="0"/>
          <p:nvPr/>
        </p:nvPicPr>
        <p:blipFill rotWithShape="1">
          <a:blip r:embed="rId3">
            <a:alphaModFix/>
          </a:blip>
          <a:srcRect/>
          <a:stretch/>
        </p:blipFill>
        <p:spPr>
          <a:xfrm>
            <a:off x="6982750" y="5404500"/>
            <a:ext cx="4836639" cy="3570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データ誤りの検出</a:t>
            </a:r>
            <a:endParaRPr b="0"/>
          </a:p>
        </p:txBody>
      </p:sp>
      <p:sp>
        <p:nvSpPr>
          <p:cNvPr id="422" name="Google Shape;422;p6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22</a:t>
            </a:fld>
            <a:endParaRPr/>
          </a:p>
        </p:txBody>
      </p:sp>
      <p:sp>
        <p:nvSpPr>
          <p:cNvPr id="423" name="Google Shape;423;p69"/>
          <p:cNvSpPr txBox="1"/>
          <p:nvPr/>
        </p:nvSpPr>
        <p:spPr>
          <a:xfrm>
            <a:off x="356650" y="2657650"/>
            <a:ext cx="12513000" cy="3449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2500"/>
              </a:spcBef>
              <a:spcAft>
                <a:spcPts val="0"/>
              </a:spcAft>
              <a:buClr>
                <a:schemeClr val="dk1"/>
              </a:buClr>
              <a:buSzPts val="1100"/>
              <a:buFont typeface="Arial"/>
              <a:buNone/>
            </a:pPr>
            <a:r>
              <a:rPr lang="en-US" sz="3000"/>
              <a:t>ネットワークの伝送路は電磁波などの影響でデータを送っている途中で信号が変形してしまい、データの値が変わってしまうことがあります。これを</a:t>
            </a:r>
            <a:r>
              <a:rPr lang="en-US" sz="3000">
                <a:solidFill>
                  <a:schemeClr val="accent2"/>
                </a:solidFill>
              </a:rPr>
              <a:t>ビット誤り</a:t>
            </a:r>
            <a:r>
              <a:rPr lang="en-US" sz="3000"/>
              <a:t>といいます。こうしたビット誤りの検出や訂正を行うため、</a:t>
            </a:r>
            <a:r>
              <a:rPr lang="en-US" sz="3000">
                <a:solidFill>
                  <a:schemeClr val="accent2"/>
                </a:solidFill>
              </a:rPr>
              <a:t>パリティチェック、ハミング符号方式、CRC</a:t>
            </a:r>
            <a:r>
              <a:rPr lang="en-US" sz="3000"/>
              <a:t>といったチェック方法があります。</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0"/>
          <p:cNvSpPr txBox="1">
            <a:spLocks noGrp="1"/>
          </p:cNvSpPr>
          <p:nvPr>
            <p:ph type="title"/>
          </p:nvPr>
        </p:nvSpPr>
        <p:spPr>
          <a:xfrm>
            <a:off x="1009900" y="3225800"/>
            <a:ext cx="11055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奇数パリティ・偶数パリティ</a:t>
            </a:r>
            <a:endParaRPr/>
          </a:p>
        </p:txBody>
      </p:sp>
      <p:sp>
        <p:nvSpPr>
          <p:cNvPr id="429" name="Google Shape;429;p7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1"/>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奇数パリティ・偶数パリティ</a:t>
            </a:r>
            <a:endParaRPr b="0"/>
          </a:p>
        </p:txBody>
      </p:sp>
      <p:sp>
        <p:nvSpPr>
          <p:cNvPr id="435" name="Google Shape;435;p7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24</a:t>
            </a:fld>
            <a:endParaRPr/>
          </a:p>
        </p:txBody>
      </p:sp>
      <p:sp>
        <p:nvSpPr>
          <p:cNvPr id="436" name="Google Shape;436;p71"/>
          <p:cNvSpPr txBox="1"/>
          <p:nvPr/>
        </p:nvSpPr>
        <p:spPr>
          <a:xfrm>
            <a:off x="356875" y="2283362"/>
            <a:ext cx="12032700" cy="66954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送信するデータのビット列に、</a:t>
            </a:r>
            <a:r>
              <a:rPr lang="en-US" sz="3000">
                <a:solidFill>
                  <a:schemeClr val="accent2"/>
                </a:solidFill>
              </a:rPr>
              <a:t>パリティ</a:t>
            </a:r>
            <a:r>
              <a:rPr lang="en-US" sz="3000"/>
              <a:t>と呼ばれる検査用のビットを付けることで誤りを検出する方法を、パリティチェックといいます。パリティチェックには、</a:t>
            </a:r>
            <a:r>
              <a:rPr lang="en-US" sz="3000">
                <a:solidFill>
                  <a:schemeClr val="accent2"/>
                </a:solidFill>
              </a:rPr>
              <a:t>奇数パリティ</a:t>
            </a:r>
            <a:r>
              <a:rPr lang="en-US" sz="3000"/>
              <a:t>と</a:t>
            </a:r>
            <a:r>
              <a:rPr lang="en-US" sz="3000">
                <a:solidFill>
                  <a:schemeClr val="accent2"/>
                </a:solidFill>
              </a:rPr>
              <a:t>偶数パリティ</a:t>
            </a:r>
            <a:r>
              <a:rPr lang="en-US" sz="3000"/>
              <a:t>があります。</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r>
              <a:rPr lang="en-US" sz="3000"/>
              <a:t>〈奇数パリティと偶数パリティ〉</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p:txBody>
      </p:sp>
      <p:graphicFrame>
        <p:nvGraphicFramePr>
          <p:cNvPr id="437" name="Google Shape;437;p71"/>
          <p:cNvGraphicFramePr/>
          <p:nvPr/>
        </p:nvGraphicFramePr>
        <p:xfrm>
          <a:off x="546275" y="5200400"/>
          <a:ext cx="11912225" cy="3361075"/>
        </p:xfrm>
        <a:graphic>
          <a:graphicData uri="http://schemas.openxmlformats.org/drawingml/2006/table">
            <a:tbl>
              <a:tblPr>
                <a:noFill/>
                <a:tableStyleId>{C849101A-AD9F-4E1D-AFA5-B70F128DE2D1}</a:tableStyleId>
              </a:tblPr>
              <a:tblGrid>
                <a:gridCol w="2904100">
                  <a:extLst>
                    <a:ext uri="{9D8B030D-6E8A-4147-A177-3AD203B41FA5}">
                      <a16:colId xmlns:a16="http://schemas.microsoft.com/office/drawing/2014/main" val="20000"/>
                    </a:ext>
                  </a:extLst>
                </a:gridCol>
                <a:gridCol w="90081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3000"/>
                        <a:t>名所</a:t>
                      </a:r>
                      <a:endParaRPr sz="3000"/>
                    </a:p>
                  </a:txBody>
                  <a:tcPr marL="91425" marR="91425" marT="91425" marB="91425"/>
                </a:tc>
                <a:tc>
                  <a:txBody>
                    <a:bodyPr/>
                    <a:lstStyle/>
                    <a:p>
                      <a:pPr marL="0" lvl="0" indent="0" algn="ctr" rtl="0">
                        <a:spcBef>
                          <a:spcPts val="0"/>
                        </a:spcBef>
                        <a:spcAft>
                          <a:spcPts val="0"/>
                        </a:spcAft>
                        <a:buNone/>
                      </a:pPr>
                      <a:r>
                        <a:rPr lang="en-US" sz="3000"/>
                        <a:t>方法</a:t>
                      </a:r>
                      <a:endParaRPr sz="3000"/>
                    </a:p>
                  </a:txBody>
                  <a:tcPr marL="91425" marR="91425" marT="91425" marB="91425"/>
                </a:tc>
                <a:extLst>
                  <a:ext uri="{0D108BD9-81ED-4DB2-BD59-A6C34878D82A}">
                    <a16:rowId xmlns:a16="http://schemas.microsoft.com/office/drawing/2014/main" val="10000"/>
                  </a:ext>
                </a:extLst>
              </a:tr>
              <a:tr h="1294075">
                <a:tc>
                  <a:txBody>
                    <a:bodyPr/>
                    <a:lstStyle/>
                    <a:p>
                      <a:pPr marL="0" lvl="0" indent="0" algn="l" rtl="0">
                        <a:spcBef>
                          <a:spcPts val="0"/>
                        </a:spcBef>
                        <a:spcAft>
                          <a:spcPts val="0"/>
                        </a:spcAft>
                        <a:buNone/>
                      </a:pPr>
                      <a:r>
                        <a:rPr lang="en-US" sz="3000"/>
                        <a:t>奇数パリティ</a:t>
                      </a:r>
                      <a:endParaRPr sz="3000"/>
                    </a:p>
                  </a:txBody>
                  <a:tcPr marL="91425" marR="91425" marT="91425" marB="91425"/>
                </a:tc>
                <a:tc>
                  <a:txBody>
                    <a:bodyPr/>
                    <a:lstStyle/>
                    <a:p>
                      <a:pPr marL="0" lvl="0" indent="0" algn="l" rtl="0">
                        <a:spcBef>
                          <a:spcPts val="0"/>
                        </a:spcBef>
                        <a:spcAft>
                          <a:spcPts val="0"/>
                        </a:spcAft>
                        <a:buNone/>
                      </a:pPr>
                      <a:r>
                        <a:rPr lang="en-US" sz="3000"/>
                        <a:t>ビット列の「1」の数が奇数個になるように、「0」か「1」を付け加える</a:t>
                      </a:r>
                      <a:endParaRPr sz="3000"/>
                    </a:p>
                  </a:txBody>
                  <a:tcPr marL="91425" marR="91425" marT="91425" marB="91425"/>
                </a:tc>
                <a:extLst>
                  <a:ext uri="{0D108BD9-81ED-4DB2-BD59-A6C34878D82A}">
                    <a16:rowId xmlns:a16="http://schemas.microsoft.com/office/drawing/2014/main" val="10001"/>
                  </a:ext>
                </a:extLst>
              </a:tr>
              <a:tr h="1426950">
                <a:tc>
                  <a:txBody>
                    <a:bodyPr/>
                    <a:lstStyle/>
                    <a:p>
                      <a:pPr marL="0" lvl="0" indent="0" algn="l" rtl="0">
                        <a:spcBef>
                          <a:spcPts val="0"/>
                        </a:spcBef>
                        <a:spcAft>
                          <a:spcPts val="0"/>
                        </a:spcAft>
                        <a:buNone/>
                      </a:pPr>
                      <a:r>
                        <a:rPr lang="en-US" sz="3000"/>
                        <a:t>偶数パリティ</a:t>
                      </a:r>
                      <a:endParaRPr sz="3000"/>
                    </a:p>
                  </a:txBody>
                  <a:tcPr marL="91425" marR="91425" marT="91425" marB="91425"/>
                </a:tc>
                <a:tc>
                  <a:txBody>
                    <a:bodyPr/>
                    <a:lstStyle/>
                    <a:p>
                      <a:pPr marL="0" lvl="0" indent="0" algn="l" rtl="0">
                        <a:spcBef>
                          <a:spcPts val="0"/>
                        </a:spcBef>
                        <a:spcAft>
                          <a:spcPts val="0"/>
                        </a:spcAft>
                        <a:buNone/>
                      </a:pPr>
                      <a:r>
                        <a:rPr lang="en-US" sz="3000"/>
                        <a:t>ビット列の「1」の数が偶数個になるように、「0」か「1」を付け加える</a:t>
                      </a:r>
                      <a:endParaRPr sz="30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奇数パリティ・偶数パリティ</a:t>
            </a:r>
            <a:endParaRPr b="0"/>
          </a:p>
        </p:txBody>
      </p:sp>
      <p:sp>
        <p:nvSpPr>
          <p:cNvPr id="443" name="Google Shape;443;p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25</a:t>
            </a:fld>
            <a:endParaRPr/>
          </a:p>
        </p:txBody>
      </p:sp>
      <p:sp>
        <p:nvSpPr>
          <p:cNvPr id="444" name="Google Shape;444;p72"/>
          <p:cNvSpPr txBox="1"/>
          <p:nvPr/>
        </p:nvSpPr>
        <p:spPr>
          <a:xfrm>
            <a:off x="356875" y="2283349"/>
            <a:ext cx="12032700" cy="70716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例えば、偶数パリティを適用し、7ビットの「0110000」という</a:t>
            </a:r>
            <a:endParaRPr sz="3000"/>
          </a:p>
          <a:p>
            <a:pPr marL="0" marR="0" lvl="0" indent="0" algn="l" rtl="0">
              <a:lnSpc>
                <a:spcPct val="115000"/>
              </a:lnSpc>
              <a:spcBef>
                <a:spcPts val="0"/>
              </a:spcBef>
              <a:spcAft>
                <a:spcPts val="0"/>
              </a:spcAft>
              <a:buClr>
                <a:schemeClr val="dk1"/>
              </a:buClr>
              <a:buSzPts val="1100"/>
              <a:buFont typeface="Arial"/>
              <a:buNone/>
            </a:pPr>
            <a:r>
              <a:rPr lang="en-US" sz="3000"/>
              <a:t>ビット列を送信する場合を考えてみます。「1」の数が2個あるので</a:t>
            </a:r>
            <a:endParaRPr sz="3000"/>
          </a:p>
          <a:p>
            <a:pPr marL="0" marR="0" lvl="0" indent="0" algn="l" rtl="0">
              <a:lnSpc>
                <a:spcPct val="115000"/>
              </a:lnSpc>
              <a:spcBef>
                <a:spcPts val="0"/>
              </a:spcBef>
              <a:spcAft>
                <a:spcPts val="0"/>
              </a:spcAft>
              <a:buClr>
                <a:schemeClr val="dk1"/>
              </a:buClr>
              <a:buSzPts val="1100"/>
              <a:buFont typeface="Arial"/>
              <a:buNone/>
            </a:pPr>
            <a:r>
              <a:rPr lang="en-US" sz="3000"/>
              <a:t>すでに偶数です。よって、パリティビットは「0」を付け加えます。</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r>
              <a:rPr lang="en-US" sz="3000"/>
              <a:t>データ送信中にビット誤りが発生して値が変わってしまい、</a:t>
            </a:r>
            <a:endParaRPr sz="3000"/>
          </a:p>
          <a:p>
            <a:pPr marL="0" marR="0" lvl="0" indent="0" algn="l" rtl="0">
              <a:lnSpc>
                <a:spcPct val="115000"/>
              </a:lnSpc>
              <a:spcBef>
                <a:spcPts val="0"/>
              </a:spcBef>
              <a:spcAft>
                <a:spcPts val="0"/>
              </a:spcAft>
              <a:buClr>
                <a:schemeClr val="dk1"/>
              </a:buClr>
              <a:buSzPts val="1100"/>
              <a:buFont typeface="Arial"/>
              <a:buNone/>
            </a:pPr>
            <a:r>
              <a:rPr lang="en-US" sz="3000"/>
              <a:t>「01110000」というデータを受信したとします。偶数パリティを適用しているにも関わらず、受信したデータの「1」の個数が奇数の</a:t>
            </a:r>
            <a:endParaRPr sz="3000"/>
          </a:p>
          <a:p>
            <a:pPr marL="0" marR="0" lvl="0" indent="0" algn="l" rtl="0">
              <a:lnSpc>
                <a:spcPct val="115000"/>
              </a:lnSpc>
              <a:spcBef>
                <a:spcPts val="0"/>
              </a:spcBef>
              <a:spcAft>
                <a:spcPts val="0"/>
              </a:spcAft>
              <a:buClr>
                <a:schemeClr val="dk1"/>
              </a:buClr>
              <a:buSzPts val="1100"/>
              <a:buFont typeface="Arial"/>
              <a:buNone/>
            </a:pPr>
            <a:r>
              <a:rPr lang="en-US" sz="3000"/>
              <a:t>ため、受信側はビット誤りであることを発見し、再送を要求します。</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lvl="0" indent="0" algn="l" rtl="0">
              <a:lnSpc>
                <a:spcPct val="115000"/>
              </a:lnSpc>
              <a:spcBef>
                <a:spcPts val="0"/>
              </a:spcBef>
              <a:spcAft>
                <a:spcPts val="0"/>
              </a:spcAft>
              <a:buClr>
                <a:schemeClr val="dk1"/>
              </a:buClr>
              <a:buSzPts val="1100"/>
              <a:buFont typeface="Arial"/>
              <a:buNone/>
            </a:pPr>
            <a:r>
              <a:rPr lang="en-US" sz="3000"/>
              <a:t>ただし、もし同時に２ビット以上の誤りが発生した場合には、誤りが検出できる場合とできない場合があります。パリティチェックで確実に誤りが検出できるのは、誤りが１ビットの場合のみです。</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50" name="Google Shape;450;p7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26</a:t>
            </a:fld>
            <a:endParaRPr/>
          </a:p>
        </p:txBody>
      </p:sp>
      <p:sp>
        <p:nvSpPr>
          <p:cNvPr id="451" name="Google Shape;451;p7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chemeClr val="dk1"/>
                </a:solidFill>
                <a:latin typeface="Arial"/>
                <a:ea typeface="Arial"/>
                <a:cs typeface="Arial"/>
                <a:sym typeface="Arial"/>
              </a:rPr>
              <a:t>新しい言葉</a:t>
            </a:r>
            <a:r>
              <a:rPr lang="en-US" sz="6400" b="0" i="0" u="none" strike="noStrike" cap="none">
                <a:solidFill>
                  <a:srgbClr val="000000"/>
                </a:solidFill>
                <a:latin typeface="Arial"/>
                <a:ea typeface="Arial"/>
                <a:cs typeface="Arial"/>
                <a:sym typeface="Arial"/>
              </a:rPr>
              <a:t>の</a:t>
            </a:r>
            <a:endParaRPr sz="6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chemeClr val="accent5"/>
                </a:solidFill>
                <a:latin typeface="Arial"/>
                <a:ea typeface="Arial"/>
                <a:cs typeface="Arial"/>
                <a:sym typeface="Arial"/>
              </a:rPr>
              <a:t>読み方</a:t>
            </a:r>
            <a:r>
              <a:rPr lang="en-US" sz="6400" b="0" i="0" u="none" strike="noStrike" cap="none">
                <a:solidFill>
                  <a:srgbClr val="000000"/>
                </a:solidFill>
                <a:latin typeface="Arial"/>
                <a:ea typeface="Arial"/>
                <a:cs typeface="Arial"/>
                <a:sym typeface="Arial"/>
              </a:rPr>
              <a:t>、</a:t>
            </a:r>
            <a:r>
              <a:rPr lang="en-US" sz="6400" b="0" i="0" u="none" strike="noStrike" cap="none">
                <a:solidFill>
                  <a:schemeClr val="accent5"/>
                </a:solidFill>
                <a:latin typeface="Arial"/>
                <a:ea typeface="Arial"/>
                <a:cs typeface="Arial"/>
                <a:sym typeface="Arial"/>
              </a:rPr>
              <a:t>意味</a:t>
            </a:r>
            <a:r>
              <a:rPr lang="en-US" sz="6400" b="0" i="0" u="none" strike="noStrike" cap="none">
                <a:solidFill>
                  <a:srgbClr val="000000"/>
                </a:solidFill>
                <a:latin typeface="Arial"/>
                <a:ea typeface="Arial"/>
                <a:cs typeface="Arial"/>
                <a:sym typeface="Arial"/>
              </a:rPr>
              <a:t>を勉強する</a:t>
            </a:r>
            <a:endParaRPr sz="6400" b="0" i="0" u="none" strike="noStrike" cap="none">
              <a:solidFill>
                <a:srgbClr val="000000"/>
              </a:solidFill>
              <a:latin typeface="Arial"/>
              <a:ea typeface="Arial"/>
              <a:cs typeface="Arial"/>
              <a:sym typeface="Arial"/>
            </a:endParaRPr>
          </a:p>
        </p:txBody>
      </p:sp>
      <p:pic>
        <p:nvPicPr>
          <p:cNvPr id="452" name="Google Shape;452;p73"/>
          <p:cNvPicPr preferRelativeResize="0"/>
          <p:nvPr/>
        </p:nvPicPr>
        <p:blipFill rotWithShape="1">
          <a:blip r:embed="rId3">
            <a:alphaModFix/>
          </a:blip>
          <a:srcRect/>
          <a:stretch/>
        </p:blipFill>
        <p:spPr>
          <a:xfrm>
            <a:off x="6982750" y="5404500"/>
            <a:ext cx="4836639" cy="3570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27</a:t>
            </a:fld>
            <a:endParaRPr/>
          </a:p>
        </p:txBody>
      </p:sp>
      <p:sp>
        <p:nvSpPr>
          <p:cNvPr id="458" name="Google Shape;458;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59" name="Google Shape;459;p74"/>
          <p:cNvGraphicFramePr/>
          <p:nvPr/>
        </p:nvGraphicFramePr>
        <p:xfrm>
          <a:off x="322871" y="2113346"/>
          <a:ext cx="11803600" cy="6988950"/>
        </p:xfrm>
        <a:graphic>
          <a:graphicData uri="http://schemas.openxmlformats.org/drawingml/2006/table">
            <a:tbl>
              <a:tblPr>
                <a:noFill/>
                <a:tableStyleId>{E502E495-70C0-4C9F-8C74-38BAFACAD256}</a:tableStyleId>
              </a:tblPr>
              <a:tblGrid>
                <a:gridCol w="851900">
                  <a:extLst>
                    <a:ext uri="{9D8B030D-6E8A-4147-A177-3AD203B41FA5}">
                      <a16:colId xmlns:a16="http://schemas.microsoft.com/office/drawing/2014/main" val="20000"/>
                    </a:ext>
                  </a:extLst>
                </a:gridCol>
                <a:gridCol w="4558875">
                  <a:extLst>
                    <a:ext uri="{9D8B030D-6E8A-4147-A177-3AD203B41FA5}">
                      <a16:colId xmlns:a16="http://schemas.microsoft.com/office/drawing/2014/main" val="20001"/>
                    </a:ext>
                  </a:extLst>
                </a:gridCol>
                <a:gridCol w="6392825">
                  <a:extLst>
                    <a:ext uri="{9D8B030D-6E8A-4147-A177-3AD203B41FA5}">
                      <a16:colId xmlns:a16="http://schemas.microsoft.com/office/drawing/2014/main" val="20002"/>
                    </a:ext>
                  </a:extLst>
                </a:gridCol>
              </a:tblGrid>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nchor="ctr">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読み方</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77655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u="none" strike="noStrike" cap="none"/>
                        <a:t>1</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奇数パリティ</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2</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偶数パリティ</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ビット列</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検査</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付け加える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6</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適用する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7</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パリティビット</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8</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発生する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28</a:t>
            </a:fld>
            <a:endParaRPr/>
          </a:p>
        </p:txBody>
      </p:sp>
      <p:sp>
        <p:nvSpPr>
          <p:cNvPr id="465" name="Google Shape;465;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66" name="Google Shape;466;p75"/>
          <p:cNvGraphicFramePr/>
          <p:nvPr/>
        </p:nvGraphicFramePr>
        <p:xfrm>
          <a:off x="349446" y="2432246"/>
          <a:ext cx="12020250" cy="6344625"/>
        </p:xfrm>
        <a:graphic>
          <a:graphicData uri="http://schemas.openxmlformats.org/drawingml/2006/table">
            <a:tbl>
              <a:tblPr>
                <a:noFill/>
                <a:tableStyleId>{E502E495-70C0-4C9F-8C74-38BAFACAD256}</a:tableStyleId>
              </a:tblPr>
              <a:tblGrid>
                <a:gridCol w="867525">
                  <a:extLst>
                    <a:ext uri="{9D8B030D-6E8A-4147-A177-3AD203B41FA5}">
                      <a16:colId xmlns:a16="http://schemas.microsoft.com/office/drawing/2014/main" val="20000"/>
                    </a:ext>
                  </a:extLst>
                </a:gridCol>
                <a:gridCol w="4642550">
                  <a:extLst>
                    <a:ext uri="{9D8B030D-6E8A-4147-A177-3AD203B41FA5}">
                      <a16:colId xmlns:a16="http://schemas.microsoft.com/office/drawing/2014/main" val="20001"/>
                    </a:ext>
                  </a:extLst>
                </a:gridCol>
                <a:gridCol w="6510175">
                  <a:extLst>
                    <a:ext uri="{9D8B030D-6E8A-4147-A177-3AD203B41FA5}">
                      <a16:colId xmlns:a16="http://schemas.microsoft.com/office/drawing/2014/main" val="20002"/>
                    </a:ext>
                  </a:extLst>
                </a:gridCol>
              </a:tblGrid>
              <a:tr h="906375">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nchor="ctr">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読み方</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906375">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a:t>9</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送信する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906375">
                <a:tc>
                  <a:txBody>
                    <a:bodyPr/>
                    <a:lstStyle/>
                    <a:p>
                      <a:pPr marL="0" marR="0" lvl="0" indent="0" algn="ctr" rtl="0">
                        <a:lnSpc>
                          <a:spcPct val="100000"/>
                        </a:lnSpc>
                        <a:spcBef>
                          <a:spcPts val="0"/>
                        </a:spcBef>
                        <a:spcAft>
                          <a:spcPts val="0"/>
                        </a:spcAft>
                        <a:buClr>
                          <a:srgbClr val="000000"/>
                        </a:buClr>
                        <a:buSzPts val="3000"/>
                        <a:buFont typeface="Arial"/>
                        <a:buNone/>
                      </a:pPr>
                      <a:r>
                        <a:rPr lang="en-US" sz="3000"/>
                        <a:t>10</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受信する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906375">
                <a:tc>
                  <a:txBody>
                    <a:bodyPr/>
                    <a:lstStyle/>
                    <a:p>
                      <a:pPr marL="0" lvl="0" indent="0" algn="ctr" rtl="0">
                        <a:spcBef>
                          <a:spcPts val="0"/>
                        </a:spcBef>
                        <a:spcAft>
                          <a:spcPts val="0"/>
                        </a:spcAft>
                        <a:buNone/>
                      </a:pPr>
                      <a:r>
                        <a:rPr lang="en-US" sz="3000"/>
                        <a:t>11</a:t>
                      </a:r>
                      <a:endParaRPr sz="30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発見する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906375">
                <a:tc>
                  <a:txBody>
                    <a:bodyPr/>
                    <a:lstStyle/>
                    <a:p>
                      <a:pPr marL="0" marR="0" lvl="0" indent="0" algn="ctr" rtl="0">
                        <a:lnSpc>
                          <a:spcPct val="100000"/>
                        </a:lnSpc>
                        <a:spcBef>
                          <a:spcPts val="0"/>
                        </a:spcBef>
                        <a:spcAft>
                          <a:spcPts val="0"/>
                        </a:spcAft>
                        <a:buClr>
                          <a:srgbClr val="000000"/>
                        </a:buClr>
                        <a:buSzPts val="3000"/>
                        <a:buFont typeface="Arial"/>
                        <a:buNone/>
                      </a:pPr>
                      <a:r>
                        <a:rPr lang="en-US" sz="3000"/>
                        <a:t>12</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再送する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906375">
                <a:tc>
                  <a:txBody>
                    <a:bodyPr/>
                    <a:lstStyle/>
                    <a:p>
                      <a:pPr marL="0" marR="0" lvl="0" indent="0" algn="ctr" rtl="0">
                        <a:lnSpc>
                          <a:spcPct val="100000"/>
                        </a:lnSpc>
                        <a:spcBef>
                          <a:spcPts val="0"/>
                        </a:spcBef>
                        <a:spcAft>
                          <a:spcPts val="0"/>
                        </a:spcAft>
                        <a:buClr>
                          <a:srgbClr val="000000"/>
                        </a:buClr>
                        <a:buSzPts val="3000"/>
                        <a:buFont typeface="Arial"/>
                        <a:buNone/>
                      </a:pPr>
                      <a:r>
                        <a:rPr lang="en-US" sz="3000"/>
                        <a:t>13</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要求する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906375">
                <a:tc>
                  <a:txBody>
                    <a:bodyPr/>
                    <a:lstStyle/>
                    <a:p>
                      <a:pPr marL="0" marR="0" lvl="0" indent="0" algn="ctr" rtl="0">
                        <a:lnSpc>
                          <a:spcPct val="100000"/>
                        </a:lnSpc>
                        <a:spcBef>
                          <a:spcPts val="0"/>
                        </a:spcBef>
                        <a:spcAft>
                          <a:spcPts val="0"/>
                        </a:spcAft>
                        <a:buClr>
                          <a:srgbClr val="000000"/>
                        </a:buClr>
                        <a:buSzPts val="3000"/>
                        <a:buFont typeface="Arial"/>
                        <a:buNone/>
                      </a:pPr>
                      <a:r>
                        <a:rPr lang="en-US" sz="3000"/>
                        <a:t>14</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確実に</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29</a:t>
            </a:fld>
            <a:endParaRPr/>
          </a:p>
        </p:txBody>
      </p:sp>
      <p:sp>
        <p:nvSpPr>
          <p:cNvPr id="472" name="Google Shape;472;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73" name="Google Shape;473;p76"/>
          <p:cNvGraphicFramePr/>
          <p:nvPr/>
        </p:nvGraphicFramePr>
        <p:xfrm>
          <a:off x="322871" y="2113346"/>
          <a:ext cx="11803600" cy="6988950"/>
        </p:xfrm>
        <a:graphic>
          <a:graphicData uri="http://schemas.openxmlformats.org/drawingml/2006/table">
            <a:tbl>
              <a:tblPr>
                <a:noFill/>
                <a:tableStyleId>{E502E495-70C0-4C9F-8C74-38BAFACAD256}</a:tableStyleId>
              </a:tblPr>
              <a:tblGrid>
                <a:gridCol w="851900">
                  <a:extLst>
                    <a:ext uri="{9D8B030D-6E8A-4147-A177-3AD203B41FA5}">
                      <a16:colId xmlns:a16="http://schemas.microsoft.com/office/drawing/2014/main" val="20000"/>
                    </a:ext>
                  </a:extLst>
                </a:gridCol>
                <a:gridCol w="4558875">
                  <a:extLst>
                    <a:ext uri="{9D8B030D-6E8A-4147-A177-3AD203B41FA5}">
                      <a16:colId xmlns:a16="http://schemas.microsoft.com/office/drawing/2014/main" val="20001"/>
                    </a:ext>
                  </a:extLst>
                </a:gridCol>
                <a:gridCol w="6392825">
                  <a:extLst>
                    <a:ext uri="{9D8B030D-6E8A-4147-A177-3AD203B41FA5}">
                      <a16:colId xmlns:a16="http://schemas.microsoft.com/office/drawing/2014/main" val="20002"/>
                    </a:ext>
                  </a:extLst>
                </a:gridCol>
              </a:tblGrid>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nchor="ctr">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意味</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77655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u="none" strike="noStrike" cap="none"/>
                        <a:t>1</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奇数パリティ</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2</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偶数パリティ</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ビット列</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検査</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付け加える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6</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適用する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7</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パリティビット</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776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8</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発生する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772975" y="1545976"/>
            <a:ext cx="6028200" cy="2030700"/>
          </a:xfrm>
          <a:prstGeom prst="rect">
            <a:avLst/>
          </a:prstGeom>
          <a:noFill/>
          <a:ln>
            <a:noFill/>
          </a:ln>
        </p:spPr>
        <p:txBody>
          <a:bodyPr spcFirstLastPara="1" wrap="square" lIns="50800" tIns="50800" rIns="50800" bIns="50800" anchor="ctr" anchorCtr="0">
            <a:noAutofit/>
          </a:bodyPr>
          <a:lstStyle/>
          <a:p>
            <a:pPr marL="0" lvl="0" indent="0" algn="ctr" rtl="0">
              <a:lnSpc>
                <a:spcPct val="60000"/>
              </a:lnSpc>
              <a:spcBef>
                <a:spcPts val="0"/>
              </a:spcBef>
              <a:spcAft>
                <a:spcPts val="0"/>
              </a:spcAft>
              <a:buClr>
                <a:srgbClr val="DF1F00"/>
              </a:buClr>
              <a:buSzPts val="4800"/>
              <a:buFont typeface="Arial"/>
              <a:buNone/>
            </a:pPr>
            <a:r>
              <a:rPr lang="en-US"/>
              <a:t>確認</a:t>
            </a:r>
            <a:r>
              <a:rPr lang="en-US" sz="4800">
                <a:solidFill>
                  <a:srgbClr val="DF1F00"/>
                </a:solidFill>
              </a:rPr>
              <a:t>テスト</a:t>
            </a:r>
            <a:endParaRPr/>
          </a:p>
        </p:txBody>
      </p:sp>
      <p:sp>
        <p:nvSpPr>
          <p:cNvPr id="289" name="Google Shape;289;p50"/>
          <p:cNvSpPr txBox="1">
            <a:spLocks noGrp="1"/>
          </p:cNvSpPr>
          <p:nvPr>
            <p:ph type="body" idx="1"/>
          </p:nvPr>
        </p:nvSpPr>
        <p:spPr>
          <a:xfrm>
            <a:off x="359125" y="3414775"/>
            <a:ext cx="6888600" cy="4428600"/>
          </a:xfrm>
          <a:prstGeom prst="rect">
            <a:avLst/>
          </a:prstGeom>
          <a:noFill/>
          <a:ln>
            <a:noFill/>
          </a:ln>
        </p:spPr>
        <p:txBody>
          <a:bodyPr spcFirstLastPara="1" wrap="square" lIns="50800" tIns="50800" rIns="50800" bIns="50800" anchor="t" anchorCtr="0">
            <a:noAutofit/>
          </a:bodyPr>
          <a:lstStyle/>
          <a:p>
            <a:pPr marL="457200" lvl="0" indent="-406400" algn="l" rtl="0">
              <a:lnSpc>
                <a:spcPct val="150000"/>
              </a:lnSpc>
              <a:spcBef>
                <a:spcPts val="0"/>
              </a:spcBef>
              <a:spcAft>
                <a:spcPts val="0"/>
              </a:spcAft>
              <a:buSzPts val="2800"/>
              <a:buChar char="❏"/>
            </a:pPr>
            <a:r>
              <a:rPr lang="en-US" sz="2800"/>
              <a:t>MsTeamsで</a:t>
            </a:r>
            <a:r>
              <a:rPr lang="en-US" sz="2800" u="sng">
                <a:solidFill>
                  <a:schemeClr val="hlink"/>
                </a:solidFill>
                <a:hlinkClick r:id="rId3"/>
              </a:rPr>
              <a:t>URL</a:t>
            </a:r>
            <a:r>
              <a:rPr lang="en-US" sz="2800"/>
              <a:t>を共有します</a:t>
            </a:r>
            <a:endParaRPr sz="3600"/>
          </a:p>
          <a:p>
            <a:pPr marL="457200" lvl="0" indent="-406400" algn="l" rtl="0">
              <a:lnSpc>
                <a:spcPct val="150000"/>
              </a:lnSpc>
              <a:spcBef>
                <a:spcPts val="0"/>
              </a:spcBef>
              <a:spcAft>
                <a:spcPts val="0"/>
              </a:spcAft>
              <a:buSzPts val="2800"/>
              <a:buChar char="❏"/>
            </a:pPr>
            <a:r>
              <a:rPr lang="en-US" sz="2800"/>
              <a:t>指示があるまで問題を解かないで</a:t>
            </a:r>
            <a:br>
              <a:rPr lang="en-US" sz="2800"/>
            </a:br>
            <a:r>
              <a:rPr lang="en-US" sz="2800"/>
              <a:t>ください</a:t>
            </a:r>
            <a:endParaRPr sz="3600"/>
          </a:p>
          <a:p>
            <a:pPr marL="457200" lvl="0" indent="-406400" algn="l" rtl="0">
              <a:lnSpc>
                <a:spcPct val="150000"/>
              </a:lnSpc>
              <a:spcBef>
                <a:spcPts val="0"/>
              </a:spcBef>
              <a:spcAft>
                <a:spcPts val="0"/>
              </a:spcAft>
              <a:buSzPts val="2800"/>
              <a:buChar char="❏"/>
            </a:pPr>
            <a:r>
              <a:rPr lang="en-US" sz="2800"/>
              <a:t>名前・学籍番号は、正しく　　　　　入力してください</a:t>
            </a:r>
            <a:endParaRPr sz="3600"/>
          </a:p>
          <a:p>
            <a:pPr marL="457200" lvl="0" indent="-412750" algn="l" rtl="0">
              <a:lnSpc>
                <a:spcPct val="150000"/>
              </a:lnSpc>
              <a:spcBef>
                <a:spcPts val="0"/>
              </a:spcBef>
              <a:spcAft>
                <a:spcPts val="0"/>
              </a:spcAft>
              <a:buSzPts val="2900"/>
              <a:buChar char="❏"/>
            </a:pPr>
            <a:r>
              <a:rPr lang="en-US">
                <a:solidFill>
                  <a:schemeClr val="accent5"/>
                </a:solidFill>
              </a:rPr>
              <a:t>本日の出席確認</a:t>
            </a:r>
            <a:r>
              <a:rPr lang="en-US" sz="2800"/>
              <a:t>を行います</a:t>
            </a:r>
            <a:endParaRPr sz="3600"/>
          </a:p>
          <a:p>
            <a:pPr marL="457200" lvl="0" indent="-412750" algn="l" rtl="0">
              <a:lnSpc>
                <a:spcPct val="150000"/>
              </a:lnSpc>
              <a:spcBef>
                <a:spcPts val="0"/>
              </a:spcBef>
              <a:spcAft>
                <a:spcPts val="0"/>
              </a:spcAft>
              <a:buSzPts val="2900"/>
              <a:buChar char="❏"/>
            </a:pPr>
            <a:r>
              <a:rPr lang="en-US" sz="2800"/>
              <a:t>制限時間は</a:t>
            </a:r>
            <a:r>
              <a:rPr lang="en-US">
                <a:solidFill>
                  <a:schemeClr val="accent5"/>
                </a:solidFill>
              </a:rPr>
              <a:t>10</a:t>
            </a:r>
            <a:r>
              <a:rPr lang="en-US" sz="2800">
                <a:solidFill>
                  <a:schemeClr val="accent5"/>
                </a:solidFill>
              </a:rPr>
              <a:t>分間</a:t>
            </a:r>
            <a:r>
              <a:rPr lang="en-US" sz="2800"/>
              <a:t>です</a:t>
            </a:r>
            <a:endParaRPr sz="3600"/>
          </a:p>
        </p:txBody>
      </p:sp>
      <p:sp>
        <p:nvSpPr>
          <p:cNvPr id="290" name="Google Shape;290;p50"/>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3</a:t>
            </a:fld>
            <a:endParaRPr/>
          </a:p>
        </p:txBody>
      </p:sp>
      <p:pic>
        <p:nvPicPr>
          <p:cNvPr id="291" name="Google Shape;291;p50"/>
          <p:cNvPicPr preferRelativeResize="0"/>
          <p:nvPr/>
        </p:nvPicPr>
        <p:blipFill rotWithShape="1">
          <a:blip r:embed="rId4">
            <a:alphaModFix/>
          </a:blip>
          <a:srcRect/>
          <a:stretch/>
        </p:blipFill>
        <p:spPr>
          <a:xfrm>
            <a:off x="7346050" y="1749650"/>
            <a:ext cx="5452275" cy="6093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30</a:t>
            </a:fld>
            <a:endParaRPr/>
          </a:p>
        </p:txBody>
      </p:sp>
      <p:sp>
        <p:nvSpPr>
          <p:cNvPr id="479" name="Google Shape;479;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80" name="Google Shape;480;p77"/>
          <p:cNvGraphicFramePr/>
          <p:nvPr/>
        </p:nvGraphicFramePr>
        <p:xfrm>
          <a:off x="349446" y="2432246"/>
          <a:ext cx="12192975" cy="6669950"/>
        </p:xfrm>
        <a:graphic>
          <a:graphicData uri="http://schemas.openxmlformats.org/drawingml/2006/table">
            <a:tbl>
              <a:tblPr>
                <a:noFill/>
                <a:tableStyleId>{E502E495-70C0-4C9F-8C74-38BAFACAD256}</a:tableStyleId>
              </a:tblPr>
              <a:tblGrid>
                <a:gridCol w="880000">
                  <a:extLst>
                    <a:ext uri="{9D8B030D-6E8A-4147-A177-3AD203B41FA5}">
                      <a16:colId xmlns:a16="http://schemas.microsoft.com/office/drawing/2014/main" val="20000"/>
                    </a:ext>
                  </a:extLst>
                </a:gridCol>
                <a:gridCol w="4709275">
                  <a:extLst>
                    <a:ext uri="{9D8B030D-6E8A-4147-A177-3AD203B41FA5}">
                      <a16:colId xmlns:a16="http://schemas.microsoft.com/office/drawing/2014/main" val="20001"/>
                    </a:ext>
                  </a:extLst>
                </a:gridCol>
                <a:gridCol w="6603700">
                  <a:extLst>
                    <a:ext uri="{9D8B030D-6E8A-4147-A177-3AD203B41FA5}">
                      <a16:colId xmlns:a16="http://schemas.microsoft.com/office/drawing/2014/main" val="20002"/>
                    </a:ext>
                  </a:extLst>
                </a:gridCol>
              </a:tblGrid>
              <a:tr h="9528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意味</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95285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a:t>9</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送信する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9528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10</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受信する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952850">
                <a:tc>
                  <a:txBody>
                    <a:bodyPr/>
                    <a:lstStyle/>
                    <a:p>
                      <a:pPr marL="0" lvl="0" indent="0" algn="ctr" rtl="0">
                        <a:spcBef>
                          <a:spcPts val="0"/>
                        </a:spcBef>
                        <a:spcAft>
                          <a:spcPts val="0"/>
                        </a:spcAft>
                        <a:buNone/>
                      </a:pPr>
                      <a:r>
                        <a:rPr lang="en-US" sz="3000"/>
                        <a:t>11</a:t>
                      </a:r>
                      <a:endParaRPr sz="30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発見する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9528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12</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再送する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9528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13</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要求する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9528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14</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確実に</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31</a:t>
            </a:fld>
            <a:endParaRPr/>
          </a:p>
        </p:txBody>
      </p:sp>
      <p:sp>
        <p:nvSpPr>
          <p:cNvPr id="486" name="Google Shape;486;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87" name="Google Shape;487;p78"/>
          <p:cNvGraphicFramePr/>
          <p:nvPr/>
        </p:nvGraphicFramePr>
        <p:xfrm>
          <a:off x="322871" y="2113346"/>
          <a:ext cx="12046800" cy="7187061"/>
        </p:xfrm>
        <a:graphic>
          <a:graphicData uri="http://schemas.openxmlformats.org/drawingml/2006/table">
            <a:tbl>
              <a:tblPr>
                <a:noFill/>
                <a:tableStyleId>{E502E495-70C0-4C9F-8C74-38BAFACAD256}</a:tableStyleId>
              </a:tblPr>
              <a:tblGrid>
                <a:gridCol w="869450">
                  <a:extLst>
                    <a:ext uri="{9D8B030D-6E8A-4147-A177-3AD203B41FA5}">
                      <a16:colId xmlns:a16="http://schemas.microsoft.com/office/drawing/2014/main" val="20000"/>
                    </a:ext>
                  </a:extLst>
                </a:gridCol>
                <a:gridCol w="4652800">
                  <a:extLst>
                    <a:ext uri="{9D8B030D-6E8A-4147-A177-3AD203B41FA5}">
                      <a16:colId xmlns:a16="http://schemas.microsoft.com/office/drawing/2014/main" val="20001"/>
                    </a:ext>
                  </a:extLst>
                </a:gridCol>
                <a:gridCol w="6524550">
                  <a:extLst>
                    <a:ext uri="{9D8B030D-6E8A-4147-A177-3AD203B41FA5}">
                      <a16:colId xmlns:a16="http://schemas.microsoft.com/office/drawing/2014/main" val="20002"/>
                    </a:ext>
                  </a:extLst>
                </a:gridCol>
              </a:tblGrid>
              <a:tr h="686825">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nchor="ctr">
                    <a:lnB w="9525" cap="flat" cmpd="sng">
                      <a:solidFill>
                        <a:srgbClr val="9E9E9E"/>
                      </a:solidFill>
                      <a:prstDash val="solid"/>
                      <a:round/>
                      <a:headEnd type="none" w="sm" len="sm"/>
                      <a:tailEnd type="none" w="sm" len="sm"/>
                    </a:lnB>
                    <a:solidFill>
                      <a:srgbClr val="6FA8DC"/>
                    </a:solidFill>
                  </a:tcPr>
                </a:tc>
                <a:tc>
                  <a:txBody>
                    <a:bodyPr/>
                    <a:lstStyle/>
                    <a:p>
                      <a:pPr marL="0" marR="0" lvl="0" indent="0" algn="l" rtl="0">
                        <a:lnSpc>
                          <a:spcPct val="100000"/>
                        </a:lnSpc>
                        <a:spcBef>
                          <a:spcPts val="0"/>
                        </a:spcBef>
                        <a:spcAft>
                          <a:spcPts val="0"/>
                        </a:spcAft>
                        <a:buClr>
                          <a:srgbClr val="000000"/>
                        </a:buClr>
                        <a:buSzPts val="3000"/>
                        <a:buFont typeface="Arial"/>
                        <a:buNone/>
                      </a:pPr>
                      <a:r>
                        <a:rPr lang="en-US" sz="3000" b="1"/>
                        <a:t>　　ベトナム語</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日本語</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109055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u="none" strike="noStrike" cap="none"/>
                        <a:t>1</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Odd parity </a:t>
                      </a:r>
                      <a:endParaRPr sz="3000"/>
                    </a:p>
                    <a:p>
                      <a:pPr marL="0" lvl="0" indent="0" algn="l" rtl="0">
                        <a:lnSpc>
                          <a:spcPct val="115000"/>
                        </a:lnSpc>
                        <a:spcBef>
                          <a:spcPts val="0"/>
                        </a:spcBef>
                        <a:spcAft>
                          <a:spcPts val="0"/>
                        </a:spcAft>
                        <a:buNone/>
                      </a:pPr>
                      <a:r>
                        <a:rPr lang="en-US" sz="3000"/>
                        <a:t>(Kiểm tra parity lẻ)</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10905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2</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Even parity </a:t>
                      </a:r>
                      <a:endParaRPr sz="3000"/>
                    </a:p>
                    <a:p>
                      <a:pPr marL="0" lvl="0" indent="0" algn="l" rtl="0">
                        <a:lnSpc>
                          <a:spcPct val="115000"/>
                        </a:lnSpc>
                        <a:spcBef>
                          <a:spcPts val="0"/>
                        </a:spcBef>
                        <a:spcAft>
                          <a:spcPts val="0"/>
                        </a:spcAft>
                        <a:buNone/>
                      </a:pPr>
                      <a:r>
                        <a:rPr lang="en-US" sz="3000"/>
                        <a:t>(Kiểm tra parity chẵn)</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686825">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Chuỗi bit</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686825">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Kiểm tra</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686825">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Thêm vào</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686825">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6</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Áp dụng</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686825">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7</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Parity bit (Bit chẵn lẻ)</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686825">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8</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Phát sinh</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32</a:t>
            </a:fld>
            <a:endParaRPr/>
          </a:p>
        </p:txBody>
      </p:sp>
      <p:sp>
        <p:nvSpPr>
          <p:cNvPr id="493" name="Google Shape;493;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94" name="Google Shape;494;p79"/>
          <p:cNvGraphicFramePr/>
          <p:nvPr/>
        </p:nvGraphicFramePr>
        <p:xfrm>
          <a:off x="349446" y="2432246"/>
          <a:ext cx="12020250" cy="6538700"/>
        </p:xfrm>
        <a:graphic>
          <a:graphicData uri="http://schemas.openxmlformats.org/drawingml/2006/table">
            <a:tbl>
              <a:tblPr>
                <a:noFill/>
                <a:tableStyleId>{E502E495-70C0-4C9F-8C74-38BAFACAD256}</a:tableStyleId>
              </a:tblPr>
              <a:tblGrid>
                <a:gridCol w="867525">
                  <a:extLst>
                    <a:ext uri="{9D8B030D-6E8A-4147-A177-3AD203B41FA5}">
                      <a16:colId xmlns:a16="http://schemas.microsoft.com/office/drawing/2014/main" val="20000"/>
                    </a:ext>
                  </a:extLst>
                </a:gridCol>
                <a:gridCol w="4642550">
                  <a:extLst>
                    <a:ext uri="{9D8B030D-6E8A-4147-A177-3AD203B41FA5}">
                      <a16:colId xmlns:a16="http://schemas.microsoft.com/office/drawing/2014/main" val="20001"/>
                    </a:ext>
                  </a:extLst>
                </a:gridCol>
                <a:gridCol w="6510175">
                  <a:extLst>
                    <a:ext uri="{9D8B030D-6E8A-4147-A177-3AD203B41FA5}">
                      <a16:colId xmlns:a16="http://schemas.microsoft.com/office/drawing/2014/main" val="20002"/>
                    </a:ext>
                  </a:extLst>
                </a:gridCol>
              </a:tblGrid>
              <a:tr h="93410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nchor="ctr">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意味</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93410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a:t>9</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Gửi đi, truyền đi</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93410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10</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Nhận</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934100">
                <a:tc>
                  <a:txBody>
                    <a:bodyPr/>
                    <a:lstStyle/>
                    <a:p>
                      <a:pPr marL="0" lvl="0" indent="0" algn="ctr" rtl="0">
                        <a:spcBef>
                          <a:spcPts val="0"/>
                        </a:spcBef>
                        <a:spcAft>
                          <a:spcPts val="0"/>
                        </a:spcAft>
                        <a:buNone/>
                      </a:pPr>
                      <a:r>
                        <a:rPr lang="en-US" sz="3000"/>
                        <a:t>11</a:t>
                      </a:r>
                      <a:endParaRPr sz="30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Phát hiện</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93410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12</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Gửi lại</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93410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13</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Yêu cầu</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93410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14</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Chắc chắn</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00" name="Google Shape;500;p8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33</a:t>
            </a:fld>
            <a:endParaRPr/>
          </a:p>
        </p:txBody>
      </p:sp>
      <p:sp>
        <p:nvSpPr>
          <p:cNvPr id="501" name="Google Shape;501;p8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rgbClr val="000000"/>
                </a:solidFill>
                <a:latin typeface="Arial"/>
                <a:ea typeface="Arial"/>
                <a:cs typeface="Arial"/>
                <a:sym typeface="Arial"/>
              </a:rPr>
              <a:t>文章を読んで、</a:t>
            </a:r>
            <a:r>
              <a:rPr lang="en-US" sz="6400" b="0" i="0" u="none" strike="noStrike" cap="none">
                <a:solidFill>
                  <a:schemeClr val="accent5"/>
                </a:solidFill>
                <a:latin typeface="Arial"/>
                <a:ea typeface="Arial"/>
                <a:cs typeface="Arial"/>
                <a:sym typeface="Arial"/>
              </a:rPr>
              <a:t>意味を理解</a:t>
            </a:r>
            <a:r>
              <a:rPr lang="en-US" sz="6400" b="0" i="0" u="none" strike="noStrike" cap="none">
                <a:solidFill>
                  <a:srgbClr val="000000"/>
                </a:solidFill>
                <a:latin typeface="Arial"/>
                <a:ea typeface="Arial"/>
                <a:cs typeface="Arial"/>
                <a:sym typeface="Arial"/>
              </a:rPr>
              <a:t>できるようにしましょう</a:t>
            </a:r>
            <a:endParaRPr sz="6400" b="0" i="0" u="none" strike="noStrike" cap="none">
              <a:solidFill>
                <a:srgbClr val="000000"/>
              </a:solidFill>
              <a:latin typeface="Arial"/>
              <a:ea typeface="Arial"/>
              <a:cs typeface="Arial"/>
              <a:sym typeface="Arial"/>
            </a:endParaRPr>
          </a:p>
        </p:txBody>
      </p:sp>
      <p:pic>
        <p:nvPicPr>
          <p:cNvPr id="502" name="Google Shape;502;p80"/>
          <p:cNvPicPr preferRelativeResize="0"/>
          <p:nvPr/>
        </p:nvPicPr>
        <p:blipFill rotWithShape="1">
          <a:blip r:embed="rId3">
            <a:alphaModFix/>
          </a:blip>
          <a:srcRect/>
          <a:stretch/>
        </p:blipFill>
        <p:spPr>
          <a:xfrm>
            <a:off x="6982750" y="5404500"/>
            <a:ext cx="4836639" cy="3570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1"/>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奇数パリティ・偶数パリティ</a:t>
            </a:r>
            <a:endParaRPr b="0"/>
          </a:p>
        </p:txBody>
      </p:sp>
      <p:sp>
        <p:nvSpPr>
          <p:cNvPr id="508" name="Google Shape;508;p8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34</a:t>
            </a:fld>
            <a:endParaRPr/>
          </a:p>
        </p:txBody>
      </p:sp>
      <p:sp>
        <p:nvSpPr>
          <p:cNvPr id="509" name="Google Shape;509;p81"/>
          <p:cNvSpPr txBox="1"/>
          <p:nvPr/>
        </p:nvSpPr>
        <p:spPr>
          <a:xfrm>
            <a:off x="356875" y="2283362"/>
            <a:ext cx="12032700" cy="66954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送信するデータのビット列に、</a:t>
            </a:r>
            <a:r>
              <a:rPr lang="en-US" sz="3000">
                <a:solidFill>
                  <a:schemeClr val="accent2"/>
                </a:solidFill>
              </a:rPr>
              <a:t>パリティ</a:t>
            </a:r>
            <a:r>
              <a:rPr lang="en-US" sz="3000"/>
              <a:t>と呼ばれる検査用のビットを付けることで誤りを検出する方法を、パリティチェックといいます。パリティチェックには、</a:t>
            </a:r>
            <a:r>
              <a:rPr lang="en-US" sz="3000">
                <a:solidFill>
                  <a:schemeClr val="accent2"/>
                </a:solidFill>
              </a:rPr>
              <a:t>奇数パリティ</a:t>
            </a:r>
            <a:r>
              <a:rPr lang="en-US" sz="3000"/>
              <a:t>と</a:t>
            </a:r>
            <a:r>
              <a:rPr lang="en-US" sz="3000">
                <a:solidFill>
                  <a:schemeClr val="accent2"/>
                </a:solidFill>
              </a:rPr>
              <a:t>偶数パリティ</a:t>
            </a:r>
            <a:r>
              <a:rPr lang="en-US" sz="3000"/>
              <a:t>があります。</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r>
              <a:rPr lang="en-US" sz="3000"/>
              <a:t>〈奇数パリティと偶数パリティ〉</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p:txBody>
      </p:sp>
      <p:graphicFrame>
        <p:nvGraphicFramePr>
          <p:cNvPr id="510" name="Google Shape;510;p81"/>
          <p:cNvGraphicFramePr/>
          <p:nvPr/>
        </p:nvGraphicFramePr>
        <p:xfrm>
          <a:off x="546275" y="5200400"/>
          <a:ext cx="11912225" cy="3361075"/>
        </p:xfrm>
        <a:graphic>
          <a:graphicData uri="http://schemas.openxmlformats.org/drawingml/2006/table">
            <a:tbl>
              <a:tblPr>
                <a:noFill/>
                <a:tableStyleId>{C849101A-AD9F-4E1D-AFA5-B70F128DE2D1}</a:tableStyleId>
              </a:tblPr>
              <a:tblGrid>
                <a:gridCol w="2904100">
                  <a:extLst>
                    <a:ext uri="{9D8B030D-6E8A-4147-A177-3AD203B41FA5}">
                      <a16:colId xmlns:a16="http://schemas.microsoft.com/office/drawing/2014/main" val="20000"/>
                    </a:ext>
                  </a:extLst>
                </a:gridCol>
                <a:gridCol w="90081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3000"/>
                        <a:t>名所</a:t>
                      </a:r>
                      <a:endParaRPr sz="3000"/>
                    </a:p>
                  </a:txBody>
                  <a:tcPr marL="91425" marR="91425" marT="91425" marB="91425"/>
                </a:tc>
                <a:tc>
                  <a:txBody>
                    <a:bodyPr/>
                    <a:lstStyle/>
                    <a:p>
                      <a:pPr marL="0" lvl="0" indent="0" algn="ctr" rtl="0">
                        <a:spcBef>
                          <a:spcPts val="0"/>
                        </a:spcBef>
                        <a:spcAft>
                          <a:spcPts val="0"/>
                        </a:spcAft>
                        <a:buNone/>
                      </a:pPr>
                      <a:r>
                        <a:rPr lang="en-US" sz="3000"/>
                        <a:t>方法</a:t>
                      </a:r>
                      <a:endParaRPr sz="3000"/>
                    </a:p>
                  </a:txBody>
                  <a:tcPr marL="91425" marR="91425" marT="91425" marB="91425"/>
                </a:tc>
                <a:extLst>
                  <a:ext uri="{0D108BD9-81ED-4DB2-BD59-A6C34878D82A}">
                    <a16:rowId xmlns:a16="http://schemas.microsoft.com/office/drawing/2014/main" val="10000"/>
                  </a:ext>
                </a:extLst>
              </a:tr>
              <a:tr h="1294075">
                <a:tc>
                  <a:txBody>
                    <a:bodyPr/>
                    <a:lstStyle/>
                    <a:p>
                      <a:pPr marL="0" lvl="0" indent="0" algn="l" rtl="0">
                        <a:spcBef>
                          <a:spcPts val="0"/>
                        </a:spcBef>
                        <a:spcAft>
                          <a:spcPts val="0"/>
                        </a:spcAft>
                        <a:buNone/>
                      </a:pPr>
                      <a:r>
                        <a:rPr lang="en-US" sz="3000"/>
                        <a:t>奇数パリティ</a:t>
                      </a:r>
                      <a:endParaRPr sz="3000"/>
                    </a:p>
                  </a:txBody>
                  <a:tcPr marL="91425" marR="91425" marT="91425" marB="91425"/>
                </a:tc>
                <a:tc>
                  <a:txBody>
                    <a:bodyPr/>
                    <a:lstStyle/>
                    <a:p>
                      <a:pPr marL="0" lvl="0" indent="0" algn="l" rtl="0">
                        <a:spcBef>
                          <a:spcPts val="0"/>
                        </a:spcBef>
                        <a:spcAft>
                          <a:spcPts val="0"/>
                        </a:spcAft>
                        <a:buNone/>
                      </a:pPr>
                      <a:r>
                        <a:rPr lang="en-US" sz="3000"/>
                        <a:t>ビット列の「1」の数が奇数個になるように、「0」か「1」を付け加える</a:t>
                      </a:r>
                      <a:endParaRPr sz="3000"/>
                    </a:p>
                  </a:txBody>
                  <a:tcPr marL="91425" marR="91425" marT="91425" marB="91425"/>
                </a:tc>
                <a:extLst>
                  <a:ext uri="{0D108BD9-81ED-4DB2-BD59-A6C34878D82A}">
                    <a16:rowId xmlns:a16="http://schemas.microsoft.com/office/drawing/2014/main" val="10001"/>
                  </a:ext>
                </a:extLst>
              </a:tr>
              <a:tr h="1426950">
                <a:tc>
                  <a:txBody>
                    <a:bodyPr/>
                    <a:lstStyle/>
                    <a:p>
                      <a:pPr marL="0" lvl="0" indent="0" algn="l" rtl="0">
                        <a:spcBef>
                          <a:spcPts val="0"/>
                        </a:spcBef>
                        <a:spcAft>
                          <a:spcPts val="0"/>
                        </a:spcAft>
                        <a:buNone/>
                      </a:pPr>
                      <a:r>
                        <a:rPr lang="en-US" sz="3000"/>
                        <a:t>偶数パリティ</a:t>
                      </a:r>
                      <a:endParaRPr sz="3000"/>
                    </a:p>
                  </a:txBody>
                  <a:tcPr marL="91425" marR="91425" marT="91425" marB="91425"/>
                </a:tc>
                <a:tc>
                  <a:txBody>
                    <a:bodyPr/>
                    <a:lstStyle/>
                    <a:p>
                      <a:pPr marL="0" lvl="0" indent="0" algn="l" rtl="0">
                        <a:spcBef>
                          <a:spcPts val="0"/>
                        </a:spcBef>
                        <a:spcAft>
                          <a:spcPts val="0"/>
                        </a:spcAft>
                        <a:buNone/>
                      </a:pPr>
                      <a:r>
                        <a:rPr lang="en-US" sz="3000"/>
                        <a:t>ビット列の「1」の数が偶数個になるように、「0」か「1」を付け加える</a:t>
                      </a:r>
                      <a:endParaRPr sz="30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奇数パリティ・偶数パリティ</a:t>
            </a:r>
            <a:endParaRPr b="0"/>
          </a:p>
        </p:txBody>
      </p:sp>
      <p:sp>
        <p:nvSpPr>
          <p:cNvPr id="516" name="Google Shape;516;p8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35</a:t>
            </a:fld>
            <a:endParaRPr/>
          </a:p>
        </p:txBody>
      </p:sp>
      <p:sp>
        <p:nvSpPr>
          <p:cNvPr id="517" name="Google Shape;517;p82"/>
          <p:cNvSpPr txBox="1"/>
          <p:nvPr/>
        </p:nvSpPr>
        <p:spPr>
          <a:xfrm>
            <a:off x="356875" y="2283349"/>
            <a:ext cx="12032700" cy="70716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例えば、偶数パリティを適用し、7ビットの「0110000」という</a:t>
            </a:r>
            <a:endParaRPr sz="3000"/>
          </a:p>
          <a:p>
            <a:pPr marL="0" marR="0" lvl="0" indent="0" algn="l" rtl="0">
              <a:lnSpc>
                <a:spcPct val="115000"/>
              </a:lnSpc>
              <a:spcBef>
                <a:spcPts val="0"/>
              </a:spcBef>
              <a:spcAft>
                <a:spcPts val="0"/>
              </a:spcAft>
              <a:buClr>
                <a:schemeClr val="dk1"/>
              </a:buClr>
              <a:buSzPts val="1100"/>
              <a:buFont typeface="Arial"/>
              <a:buNone/>
            </a:pPr>
            <a:r>
              <a:rPr lang="en-US" sz="3000"/>
              <a:t>ビット列を送信する場合を考えてみます。「1」の数が2個あるので</a:t>
            </a:r>
            <a:endParaRPr sz="3000"/>
          </a:p>
          <a:p>
            <a:pPr marL="0" marR="0" lvl="0" indent="0" algn="l" rtl="0">
              <a:lnSpc>
                <a:spcPct val="115000"/>
              </a:lnSpc>
              <a:spcBef>
                <a:spcPts val="0"/>
              </a:spcBef>
              <a:spcAft>
                <a:spcPts val="0"/>
              </a:spcAft>
              <a:buClr>
                <a:schemeClr val="dk1"/>
              </a:buClr>
              <a:buSzPts val="1100"/>
              <a:buFont typeface="Arial"/>
              <a:buNone/>
            </a:pPr>
            <a:r>
              <a:rPr lang="en-US" sz="3000"/>
              <a:t>すでに偶数です。よって、パリティビットは「0」を付け加えます。</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r>
              <a:rPr lang="en-US" sz="3000"/>
              <a:t>データ送信中にビット誤りが発生して値が変わってしまい、</a:t>
            </a:r>
            <a:endParaRPr sz="3000"/>
          </a:p>
          <a:p>
            <a:pPr marL="0" marR="0" lvl="0" indent="0" algn="l" rtl="0">
              <a:lnSpc>
                <a:spcPct val="115000"/>
              </a:lnSpc>
              <a:spcBef>
                <a:spcPts val="0"/>
              </a:spcBef>
              <a:spcAft>
                <a:spcPts val="0"/>
              </a:spcAft>
              <a:buClr>
                <a:schemeClr val="dk1"/>
              </a:buClr>
              <a:buSzPts val="1100"/>
              <a:buFont typeface="Arial"/>
              <a:buNone/>
            </a:pPr>
            <a:r>
              <a:rPr lang="en-US" sz="3000"/>
              <a:t>「01110000」というデータを受信したとします。偶数パリティを適用しているにも関わらず、受信したデータの「1」の個数が奇数の</a:t>
            </a:r>
            <a:endParaRPr sz="3000"/>
          </a:p>
          <a:p>
            <a:pPr marL="0" marR="0" lvl="0" indent="0" algn="l" rtl="0">
              <a:lnSpc>
                <a:spcPct val="115000"/>
              </a:lnSpc>
              <a:spcBef>
                <a:spcPts val="0"/>
              </a:spcBef>
              <a:spcAft>
                <a:spcPts val="0"/>
              </a:spcAft>
              <a:buClr>
                <a:schemeClr val="dk1"/>
              </a:buClr>
              <a:buSzPts val="1100"/>
              <a:buFont typeface="Arial"/>
              <a:buNone/>
            </a:pPr>
            <a:r>
              <a:rPr lang="en-US" sz="3000"/>
              <a:t>ため、受信側はビット誤りであることを発見し、再送を要求します。</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lvl="0" indent="0" algn="l" rtl="0">
              <a:lnSpc>
                <a:spcPct val="115000"/>
              </a:lnSpc>
              <a:spcBef>
                <a:spcPts val="0"/>
              </a:spcBef>
              <a:spcAft>
                <a:spcPts val="0"/>
              </a:spcAft>
              <a:buClr>
                <a:schemeClr val="dk1"/>
              </a:buClr>
              <a:buSzPts val="1100"/>
              <a:buFont typeface="Arial"/>
              <a:buNone/>
            </a:pPr>
            <a:r>
              <a:rPr lang="en-US" sz="3000"/>
              <a:t>ただし、もし同時に２ビット以上の誤りが発生した場合には、誤りが検出できる場合とできない場合があります。パリティチェックで確実に誤りが検出できるのは、誤りが１ビットの場合のみです。</a:t>
            </a:r>
            <a:endParaRPr sz="3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休憩</a:t>
            </a:r>
            <a:endParaRPr/>
          </a:p>
        </p:txBody>
      </p:sp>
      <p:sp>
        <p:nvSpPr>
          <p:cNvPr id="523" name="Google Shape;523;p8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4"/>
          <p:cNvSpPr txBox="1">
            <a:spLocks noGrp="1"/>
          </p:cNvSpPr>
          <p:nvPr>
            <p:ph type="title"/>
          </p:nvPr>
        </p:nvSpPr>
        <p:spPr>
          <a:xfrm>
            <a:off x="1009900" y="3225800"/>
            <a:ext cx="11055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垂直パリティ・水平パリティ</a:t>
            </a:r>
            <a:endParaRPr/>
          </a:p>
        </p:txBody>
      </p:sp>
      <p:sp>
        <p:nvSpPr>
          <p:cNvPr id="529" name="Google Shape;529;p8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5"/>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垂直パリティ・水平パリティ</a:t>
            </a:r>
            <a:endParaRPr b="0"/>
          </a:p>
        </p:txBody>
      </p:sp>
      <p:sp>
        <p:nvSpPr>
          <p:cNvPr id="535" name="Google Shape;535;p8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38</a:t>
            </a:fld>
            <a:endParaRPr/>
          </a:p>
        </p:txBody>
      </p:sp>
      <p:sp>
        <p:nvSpPr>
          <p:cNvPr id="536" name="Google Shape;536;p85"/>
          <p:cNvSpPr txBox="1"/>
          <p:nvPr/>
        </p:nvSpPr>
        <p:spPr>
          <a:xfrm>
            <a:off x="356875" y="2631075"/>
            <a:ext cx="12360300" cy="3587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パリティビットを垂直・水平のどちらの方向に付け加えるかで、</a:t>
            </a:r>
            <a:br>
              <a:rPr lang="en-US" sz="3000"/>
            </a:br>
            <a:r>
              <a:rPr lang="en-US" sz="3000">
                <a:solidFill>
                  <a:schemeClr val="accent2"/>
                </a:solidFill>
              </a:rPr>
              <a:t>垂直パリティ</a:t>
            </a:r>
            <a:r>
              <a:rPr lang="en-US" sz="3000"/>
              <a:t>と</a:t>
            </a:r>
            <a:r>
              <a:rPr lang="en-US" sz="3000">
                <a:solidFill>
                  <a:schemeClr val="accent2"/>
                </a:solidFill>
              </a:rPr>
              <a:t>水平パリティ</a:t>
            </a:r>
            <a:r>
              <a:rPr lang="en-US" sz="3000"/>
              <a:t>の2種類の方式に分かれます。</a:t>
            </a:r>
            <a:br>
              <a:rPr lang="en-US" sz="3000"/>
            </a:br>
            <a:r>
              <a:rPr lang="en-US" sz="3000"/>
              <a:t>さらに、両方を組み合わせた</a:t>
            </a:r>
            <a:r>
              <a:rPr lang="en-US" sz="3000">
                <a:solidFill>
                  <a:schemeClr val="accent2"/>
                </a:solidFill>
              </a:rPr>
              <a:t>水平垂直パリティ</a:t>
            </a:r>
            <a:r>
              <a:rPr lang="en-US" sz="3000"/>
              <a:t>という方式もあります。</a:t>
            </a:r>
            <a:endParaRPr sz="3000"/>
          </a:p>
          <a:p>
            <a:pPr marL="0" marR="0" lvl="0" indent="0" algn="l" rtl="0">
              <a:lnSpc>
                <a:spcPct val="115000"/>
              </a:lnSpc>
              <a:spcBef>
                <a:spcPts val="0"/>
              </a:spcBef>
              <a:spcAft>
                <a:spcPts val="0"/>
              </a:spcAft>
              <a:buClr>
                <a:schemeClr val="dk1"/>
              </a:buClr>
              <a:buSzPts val="1100"/>
              <a:buFont typeface="Arial"/>
              <a:buNone/>
            </a:pPr>
            <a:r>
              <a:rPr lang="en-US" sz="3000"/>
              <a:t>いずれも、偶数パリティか奇数パリティと組み合わせて用いられます。</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6"/>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垂直パリティ・水平パリティ</a:t>
            </a:r>
            <a:endParaRPr b="0"/>
          </a:p>
        </p:txBody>
      </p:sp>
      <p:sp>
        <p:nvSpPr>
          <p:cNvPr id="542" name="Google Shape;542;p8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39</a:t>
            </a:fld>
            <a:endParaRPr/>
          </a:p>
        </p:txBody>
      </p:sp>
      <p:sp>
        <p:nvSpPr>
          <p:cNvPr id="543" name="Google Shape;543;p86"/>
          <p:cNvSpPr txBox="1"/>
          <p:nvPr/>
        </p:nvSpPr>
        <p:spPr>
          <a:xfrm>
            <a:off x="356875" y="2283362"/>
            <a:ext cx="12032700" cy="66954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〈垂直パリティと水平パリティ〉</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p:txBody>
      </p:sp>
      <p:graphicFrame>
        <p:nvGraphicFramePr>
          <p:cNvPr id="544" name="Google Shape;544;p86"/>
          <p:cNvGraphicFramePr/>
          <p:nvPr/>
        </p:nvGraphicFramePr>
        <p:xfrm>
          <a:off x="546288" y="3272325"/>
          <a:ext cx="11912225" cy="4915525"/>
        </p:xfrm>
        <a:graphic>
          <a:graphicData uri="http://schemas.openxmlformats.org/drawingml/2006/table">
            <a:tbl>
              <a:tblPr>
                <a:noFill/>
                <a:tableStyleId>{C849101A-AD9F-4E1D-AFA5-B70F128DE2D1}</a:tableStyleId>
              </a:tblPr>
              <a:tblGrid>
                <a:gridCol w="3488800">
                  <a:extLst>
                    <a:ext uri="{9D8B030D-6E8A-4147-A177-3AD203B41FA5}">
                      <a16:colId xmlns:a16="http://schemas.microsoft.com/office/drawing/2014/main" val="20000"/>
                    </a:ext>
                  </a:extLst>
                </a:gridCol>
                <a:gridCol w="84234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3000"/>
                        <a:t>名所</a:t>
                      </a:r>
                      <a:endParaRPr sz="3000"/>
                    </a:p>
                  </a:txBody>
                  <a:tcPr marL="91425" marR="91425" marT="91425" marB="91425"/>
                </a:tc>
                <a:tc>
                  <a:txBody>
                    <a:bodyPr/>
                    <a:lstStyle/>
                    <a:p>
                      <a:pPr marL="0" lvl="0" indent="0" algn="ctr" rtl="0">
                        <a:spcBef>
                          <a:spcPts val="0"/>
                        </a:spcBef>
                        <a:spcAft>
                          <a:spcPts val="0"/>
                        </a:spcAft>
                        <a:buNone/>
                      </a:pPr>
                      <a:r>
                        <a:rPr lang="en-US" sz="3000"/>
                        <a:t>方法</a:t>
                      </a:r>
                      <a:endParaRPr sz="3000"/>
                    </a:p>
                  </a:txBody>
                  <a:tcPr marL="91425" marR="91425" marT="91425" marB="91425"/>
                </a:tc>
                <a:extLst>
                  <a:ext uri="{0D108BD9-81ED-4DB2-BD59-A6C34878D82A}">
                    <a16:rowId xmlns:a16="http://schemas.microsoft.com/office/drawing/2014/main" val="10000"/>
                  </a:ext>
                </a:extLst>
              </a:tr>
              <a:tr h="1294075">
                <a:tc>
                  <a:txBody>
                    <a:bodyPr/>
                    <a:lstStyle/>
                    <a:p>
                      <a:pPr marL="0" lvl="0" indent="0" algn="l" rtl="0">
                        <a:spcBef>
                          <a:spcPts val="0"/>
                        </a:spcBef>
                        <a:spcAft>
                          <a:spcPts val="0"/>
                        </a:spcAft>
                        <a:buNone/>
                      </a:pPr>
                      <a:r>
                        <a:rPr lang="en-US" sz="3000"/>
                        <a:t>垂直パリティ</a:t>
                      </a:r>
                      <a:endParaRPr sz="3000"/>
                    </a:p>
                  </a:txBody>
                  <a:tcPr marL="91425" marR="91425" marT="91425" marB="91425"/>
                </a:tc>
                <a:tc>
                  <a:txBody>
                    <a:bodyPr/>
                    <a:lstStyle/>
                    <a:p>
                      <a:pPr marL="0" lvl="0" indent="0" algn="l" rtl="0">
                        <a:spcBef>
                          <a:spcPts val="0"/>
                        </a:spcBef>
                        <a:spcAft>
                          <a:spcPts val="0"/>
                        </a:spcAft>
                        <a:buNone/>
                      </a:pPr>
                      <a:endParaRPr sz="3000"/>
                    </a:p>
                    <a:p>
                      <a:pPr marL="0" lvl="0" indent="0" algn="l" rtl="0">
                        <a:spcBef>
                          <a:spcPts val="0"/>
                        </a:spcBef>
                        <a:spcAft>
                          <a:spcPts val="0"/>
                        </a:spcAft>
                        <a:buNone/>
                      </a:pPr>
                      <a:r>
                        <a:rPr lang="en-US" sz="3000"/>
                        <a:t>1文字ごとにパリティを付け加える</a:t>
                      </a:r>
                      <a:endParaRPr sz="3000"/>
                    </a:p>
                  </a:txBody>
                  <a:tcPr marL="91425" marR="91425" marT="91425" marB="91425"/>
                </a:tc>
                <a:extLst>
                  <a:ext uri="{0D108BD9-81ED-4DB2-BD59-A6C34878D82A}">
                    <a16:rowId xmlns:a16="http://schemas.microsoft.com/office/drawing/2014/main" val="10001"/>
                  </a:ext>
                </a:extLst>
              </a:tr>
              <a:tr h="1294075">
                <a:tc>
                  <a:txBody>
                    <a:bodyPr/>
                    <a:lstStyle/>
                    <a:p>
                      <a:pPr marL="0" lvl="0" indent="0" algn="l" rtl="0">
                        <a:spcBef>
                          <a:spcPts val="0"/>
                        </a:spcBef>
                        <a:spcAft>
                          <a:spcPts val="0"/>
                        </a:spcAft>
                        <a:buNone/>
                      </a:pPr>
                      <a:r>
                        <a:rPr lang="en-US" sz="3000"/>
                        <a:t>水平パリティ</a:t>
                      </a:r>
                      <a:endParaRPr sz="3000"/>
                    </a:p>
                  </a:txBody>
                  <a:tcPr marL="91425" marR="91425" marT="91425" marB="91425"/>
                </a:tc>
                <a:tc>
                  <a:txBody>
                    <a:bodyPr/>
                    <a:lstStyle/>
                    <a:p>
                      <a:pPr marL="0" lvl="0" indent="0" algn="l" rtl="0">
                        <a:spcBef>
                          <a:spcPts val="0"/>
                        </a:spcBef>
                        <a:spcAft>
                          <a:spcPts val="0"/>
                        </a:spcAft>
                        <a:buNone/>
                      </a:pPr>
                      <a:r>
                        <a:rPr lang="en-US" sz="3000"/>
                        <a:t>各文字の同じ位置のビットをまとめたものを</a:t>
                      </a:r>
                      <a:endParaRPr sz="3000"/>
                    </a:p>
                    <a:p>
                      <a:pPr marL="0" lvl="0" indent="0" algn="l" rtl="0">
                        <a:spcBef>
                          <a:spcPts val="0"/>
                        </a:spcBef>
                        <a:spcAft>
                          <a:spcPts val="0"/>
                        </a:spcAft>
                        <a:buNone/>
                      </a:pPr>
                      <a:r>
                        <a:rPr lang="en-US" sz="3000"/>
                        <a:t>1つのブロックと見なし、そのブロックごとに</a:t>
                      </a:r>
                      <a:endParaRPr sz="3000"/>
                    </a:p>
                    <a:p>
                      <a:pPr marL="0" lvl="0" indent="0" algn="l" rtl="0">
                        <a:spcBef>
                          <a:spcPts val="0"/>
                        </a:spcBef>
                        <a:spcAft>
                          <a:spcPts val="0"/>
                        </a:spcAft>
                        <a:buNone/>
                      </a:pPr>
                      <a:r>
                        <a:rPr lang="en-US" sz="3000"/>
                        <a:t>パリティを付け加える</a:t>
                      </a:r>
                      <a:endParaRPr sz="3000"/>
                    </a:p>
                  </a:txBody>
                  <a:tcPr marL="91425" marR="91425" marT="91425" marB="91425"/>
                </a:tc>
                <a:extLst>
                  <a:ext uri="{0D108BD9-81ED-4DB2-BD59-A6C34878D82A}">
                    <a16:rowId xmlns:a16="http://schemas.microsoft.com/office/drawing/2014/main" val="10002"/>
                  </a:ext>
                </a:extLst>
              </a:tr>
              <a:tr h="1426950">
                <a:tc>
                  <a:txBody>
                    <a:bodyPr/>
                    <a:lstStyle/>
                    <a:p>
                      <a:pPr marL="0" lvl="0" indent="0" algn="l" rtl="0">
                        <a:spcBef>
                          <a:spcPts val="0"/>
                        </a:spcBef>
                        <a:spcAft>
                          <a:spcPts val="0"/>
                        </a:spcAft>
                        <a:buNone/>
                      </a:pPr>
                      <a:r>
                        <a:rPr lang="en-US" sz="3000"/>
                        <a:t>水平垂直パリティ</a:t>
                      </a:r>
                      <a:endParaRPr sz="3000"/>
                    </a:p>
                  </a:txBody>
                  <a:tcPr marL="91425" marR="91425" marT="91425" marB="91425"/>
                </a:tc>
                <a:tc>
                  <a:txBody>
                    <a:bodyPr/>
                    <a:lstStyle/>
                    <a:p>
                      <a:pPr marL="0" lvl="0" indent="0" algn="l" rtl="0">
                        <a:spcBef>
                          <a:spcPts val="0"/>
                        </a:spcBef>
                        <a:spcAft>
                          <a:spcPts val="0"/>
                        </a:spcAft>
                        <a:buNone/>
                      </a:pPr>
                      <a:endParaRPr sz="3000"/>
                    </a:p>
                    <a:p>
                      <a:pPr marL="0" lvl="0" indent="0" algn="l" rtl="0">
                        <a:spcBef>
                          <a:spcPts val="0"/>
                        </a:spcBef>
                        <a:spcAft>
                          <a:spcPts val="0"/>
                        </a:spcAft>
                        <a:buNone/>
                      </a:pPr>
                      <a:r>
                        <a:rPr lang="en-US" sz="3000"/>
                        <a:t>垂直パリティと水平パリティを組み合わせる</a:t>
                      </a:r>
                      <a:endParaRPr sz="30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ノート作成</a:t>
            </a:r>
            <a:endParaRPr/>
          </a:p>
        </p:txBody>
      </p:sp>
      <p:sp>
        <p:nvSpPr>
          <p:cNvPr id="297" name="Google Shape;297;p5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7"/>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垂直パリティ・水平パリティ</a:t>
            </a:r>
            <a:endParaRPr b="0"/>
          </a:p>
        </p:txBody>
      </p:sp>
      <p:sp>
        <p:nvSpPr>
          <p:cNvPr id="550" name="Google Shape;550;p8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40</a:t>
            </a:fld>
            <a:endParaRPr/>
          </a:p>
        </p:txBody>
      </p:sp>
      <p:sp>
        <p:nvSpPr>
          <p:cNvPr id="551" name="Google Shape;551;p87"/>
          <p:cNvSpPr txBox="1"/>
          <p:nvPr/>
        </p:nvSpPr>
        <p:spPr>
          <a:xfrm>
            <a:off x="356875" y="2157800"/>
            <a:ext cx="12032700" cy="6821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〈水平垂直パリティ〉</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p:txBody>
      </p:sp>
      <p:pic>
        <p:nvPicPr>
          <p:cNvPr id="552" name="Google Shape;552;p87"/>
          <p:cNvPicPr preferRelativeResize="0"/>
          <p:nvPr/>
        </p:nvPicPr>
        <p:blipFill>
          <a:blip r:embed="rId3">
            <a:alphaModFix/>
          </a:blip>
          <a:stretch>
            <a:fillRect/>
          </a:stretch>
        </p:blipFill>
        <p:spPr>
          <a:xfrm>
            <a:off x="3180075" y="2596363"/>
            <a:ext cx="6932425" cy="5283550"/>
          </a:xfrm>
          <a:prstGeom prst="rect">
            <a:avLst/>
          </a:prstGeom>
          <a:noFill/>
          <a:ln>
            <a:noFill/>
          </a:ln>
        </p:spPr>
      </p:pic>
      <p:sp>
        <p:nvSpPr>
          <p:cNvPr id="553" name="Google Shape;553;p87"/>
          <p:cNvSpPr txBox="1"/>
          <p:nvPr/>
        </p:nvSpPr>
        <p:spPr>
          <a:xfrm>
            <a:off x="664425" y="8105850"/>
            <a:ext cx="116049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t>水平垂直パリティでは、1ビットのビット誤りが発生した場合、</a:t>
            </a:r>
            <a:endParaRPr sz="3000"/>
          </a:p>
          <a:p>
            <a:pPr marL="0" lvl="0" indent="0" algn="l" rtl="0">
              <a:spcBef>
                <a:spcPts val="0"/>
              </a:spcBef>
              <a:spcAft>
                <a:spcPts val="0"/>
              </a:spcAft>
              <a:buClr>
                <a:schemeClr val="dk1"/>
              </a:buClr>
              <a:buSzPts val="1100"/>
              <a:buFont typeface="Arial"/>
              <a:buNone/>
            </a:pPr>
            <a:r>
              <a:rPr lang="en-US" sz="3000"/>
              <a:t>誤り位置を特定し、訂正できます。</a:t>
            </a:r>
            <a:endParaRPr sz="850">
              <a:solidFill>
                <a:srgbClr val="1B331B"/>
              </a:solidFill>
            </a:endParaRPr>
          </a:p>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8"/>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垂直パリティ・水平パリティ</a:t>
            </a:r>
            <a:endParaRPr b="0"/>
          </a:p>
        </p:txBody>
      </p:sp>
      <p:sp>
        <p:nvSpPr>
          <p:cNvPr id="559" name="Google Shape;559;p8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41</a:t>
            </a:fld>
            <a:endParaRPr/>
          </a:p>
        </p:txBody>
      </p:sp>
      <p:sp>
        <p:nvSpPr>
          <p:cNvPr id="560" name="Google Shape;560;p88"/>
          <p:cNvSpPr txBox="1"/>
          <p:nvPr/>
        </p:nvSpPr>
        <p:spPr>
          <a:xfrm>
            <a:off x="356875" y="2157800"/>
            <a:ext cx="12032700" cy="6821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〈偶数パリティを併用するときの1ビットの誤り検出と訂正〉</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p:txBody>
      </p:sp>
      <p:sp>
        <p:nvSpPr>
          <p:cNvPr id="561" name="Google Shape;561;p88"/>
          <p:cNvSpPr txBox="1"/>
          <p:nvPr/>
        </p:nvSpPr>
        <p:spPr>
          <a:xfrm>
            <a:off x="664425" y="7284125"/>
            <a:ext cx="11725200" cy="170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00"/>
              <a:t>ただし、水平垂直パリティでは、２ビット以上のビット誤りが発生した場合には、誤りが検出できる場合とできない場合があり、検出できても位置が特定できるとは限りません。</a:t>
            </a:r>
            <a:endParaRPr/>
          </a:p>
        </p:txBody>
      </p:sp>
      <p:pic>
        <p:nvPicPr>
          <p:cNvPr id="562" name="Google Shape;562;p88"/>
          <p:cNvPicPr preferRelativeResize="0"/>
          <p:nvPr/>
        </p:nvPicPr>
        <p:blipFill>
          <a:blip r:embed="rId3">
            <a:alphaModFix/>
          </a:blip>
          <a:stretch>
            <a:fillRect/>
          </a:stretch>
        </p:blipFill>
        <p:spPr>
          <a:xfrm>
            <a:off x="1249363" y="2886575"/>
            <a:ext cx="10247724" cy="4278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68" name="Google Shape;568;p8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42</a:t>
            </a:fld>
            <a:endParaRPr/>
          </a:p>
        </p:txBody>
      </p:sp>
      <p:sp>
        <p:nvSpPr>
          <p:cNvPr id="569" name="Google Shape;569;p8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chemeClr val="dk1"/>
                </a:solidFill>
                <a:latin typeface="Arial"/>
                <a:ea typeface="Arial"/>
                <a:cs typeface="Arial"/>
                <a:sym typeface="Arial"/>
              </a:rPr>
              <a:t>新しい言葉</a:t>
            </a:r>
            <a:r>
              <a:rPr lang="en-US" sz="6400" b="0" i="0" u="none" strike="noStrike" cap="none">
                <a:solidFill>
                  <a:srgbClr val="000000"/>
                </a:solidFill>
                <a:latin typeface="Arial"/>
                <a:ea typeface="Arial"/>
                <a:cs typeface="Arial"/>
                <a:sym typeface="Arial"/>
              </a:rPr>
              <a:t>の</a:t>
            </a:r>
            <a:endParaRPr sz="6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chemeClr val="accent5"/>
                </a:solidFill>
                <a:latin typeface="Arial"/>
                <a:ea typeface="Arial"/>
                <a:cs typeface="Arial"/>
                <a:sym typeface="Arial"/>
              </a:rPr>
              <a:t>読み方</a:t>
            </a:r>
            <a:r>
              <a:rPr lang="en-US" sz="6400" b="0" i="0" u="none" strike="noStrike" cap="none">
                <a:solidFill>
                  <a:srgbClr val="000000"/>
                </a:solidFill>
                <a:latin typeface="Arial"/>
                <a:ea typeface="Arial"/>
                <a:cs typeface="Arial"/>
                <a:sym typeface="Arial"/>
              </a:rPr>
              <a:t>、</a:t>
            </a:r>
            <a:r>
              <a:rPr lang="en-US" sz="6400" b="0" i="0" u="none" strike="noStrike" cap="none">
                <a:solidFill>
                  <a:schemeClr val="accent5"/>
                </a:solidFill>
                <a:latin typeface="Arial"/>
                <a:ea typeface="Arial"/>
                <a:cs typeface="Arial"/>
                <a:sym typeface="Arial"/>
              </a:rPr>
              <a:t>意味</a:t>
            </a:r>
            <a:r>
              <a:rPr lang="en-US" sz="6400" b="0" i="0" u="none" strike="noStrike" cap="none">
                <a:solidFill>
                  <a:srgbClr val="000000"/>
                </a:solidFill>
                <a:latin typeface="Arial"/>
                <a:ea typeface="Arial"/>
                <a:cs typeface="Arial"/>
                <a:sym typeface="Arial"/>
              </a:rPr>
              <a:t>を勉強する</a:t>
            </a:r>
            <a:endParaRPr sz="6400" b="0" i="0" u="none" strike="noStrike" cap="none">
              <a:solidFill>
                <a:srgbClr val="000000"/>
              </a:solidFill>
              <a:latin typeface="Arial"/>
              <a:ea typeface="Arial"/>
              <a:cs typeface="Arial"/>
              <a:sym typeface="Arial"/>
            </a:endParaRPr>
          </a:p>
        </p:txBody>
      </p:sp>
      <p:pic>
        <p:nvPicPr>
          <p:cNvPr id="570" name="Google Shape;570;p89"/>
          <p:cNvPicPr preferRelativeResize="0"/>
          <p:nvPr/>
        </p:nvPicPr>
        <p:blipFill rotWithShape="1">
          <a:blip r:embed="rId3">
            <a:alphaModFix/>
          </a:blip>
          <a:srcRect/>
          <a:stretch/>
        </p:blipFill>
        <p:spPr>
          <a:xfrm>
            <a:off x="6982750" y="5404500"/>
            <a:ext cx="4836639" cy="3570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43</a:t>
            </a:fld>
            <a:endParaRPr/>
          </a:p>
        </p:txBody>
      </p:sp>
      <p:sp>
        <p:nvSpPr>
          <p:cNvPr id="576" name="Google Shape;576;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77" name="Google Shape;577;p90"/>
          <p:cNvGraphicFramePr/>
          <p:nvPr/>
        </p:nvGraphicFramePr>
        <p:xfrm>
          <a:off x="322871" y="2113346"/>
          <a:ext cx="11946225" cy="7238040"/>
        </p:xfrm>
        <a:graphic>
          <a:graphicData uri="http://schemas.openxmlformats.org/drawingml/2006/table">
            <a:tbl>
              <a:tblPr>
                <a:noFill/>
                <a:tableStyleId>{E502E495-70C0-4C9F-8C74-38BAFACAD256}</a:tableStyleId>
              </a:tblPr>
              <a:tblGrid>
                <a:gridCol w="862200">
                  <a:extLst>
                    <a:ext uri="{9D8B030D-6E8A-4147-A177-3AD203B41FA5}">
                      <a16:colId xmlns:a16="http://schemas.microsoft.com/office/drawing/2014/main" val="20000"/>
                    </a:ext>
                  </a:extLst>
                </a:gridCol>
                <a:gridCol w="4613950">
                  <a:extLst>
                    <a:ext uri="{9D8B030D-6E8A-4147-A177-3AD203B41FA5}">
                      <a16:colId xmlns:a16="http://schemas.microsoft.com/office/drawing/2014/main" val="20001"/>
                    </a:ext>
                  </a:extLst>
                </a:gridCol>
                <a:gridCol w="6470075">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読み方</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63535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u="none" strike="noStrike" cap="none"/>
                        <a:t>1</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垂直パリティ</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2</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水平パリティ</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方向</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組み合わせる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文字</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6</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位置</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7</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ブロック</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8</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見なす</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r h="635350">
                <a:tc>
                  <a:txBody>
                    <a:bodyPr/>
                    <a:lstStyle/>
                    <a:p>
                      <a:pPr marL="0" marR="0" lvl="0" indent="0" algn="ctr" rtl="0">
                        <a:lnSpc>
                          <a:spcPct val="100000"/>
                        </a:lnSpc>
                        <a:spcBef>
                          <a:spcPts val="0"/>
                        </a:spcBef>
                        <a:spcAft>
                          <a:spcPts val="0"/>
                        </a:spcAft>
                        <a:buNone/>
                      </a:pPr>
                      <a:r>
                        <a:rPr lang="en-US" sz="3000"/>
                        <a:t>9</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特定する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9"/>
                  </a:ext>
                </a:extLst>
              </a:tr>
              <a:tr h="635350">
                <a:tc>
                  <a:txBody>
                    <a:bodyPr/>
                    <a:lstStyle/>
                    <a:p>
                      <a:pPr marL="0" marR="0" lvl="0" indent="0" algn="ctr" rtl="0">
                        <a:lnSpc>
                          <a:spcPct val="100000"/>
                        </a:lnSpc>
                        <a:spcBef>
                          <a:spcPts val="0"/>
                        </a:spcBef>
                        <a:spcAft>
                          <a:spcPts val="0"/>
                        </a:spcAft>
                        <a:buNone/>
                      </a:pPr>
                      <a:r>
                        <a:rPr lang="en-US" sz="3000"/>
                        <a:t>10</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～とは限らない</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44</a:t>
            </a:fld>
            <a:endParaRPr/>
          </a:p>
        </p:txBody>
      </p:sp>
      <p:sp>
        <p:nvSpPr>
          <p:cNvPr id="583" name="Google Shape;583;p9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84" name="Google Shape;584;p91"/>
          <p:cNvGraphicFramePr/>
          <p:nvPr/>
        </p:nvGraphicFramePr>
        <p:xfrm>
          <a:off x="322871" y="2113346"/>
          <a:ext cx="11946225" cy="7238040"/>
        </p:xfrm>
        <a:graphic>
          <a:graphicData uri="http://schemas.openxmlformats.org/drawingml/2006/table">
            <a:tbl>
              <a:tblPr>
                <a:noFill/>
                <a:tableStyleId>{E502E495-70C0-4C9F-8C74-38BAFACAD256}</a:tableStyleId>
              </a:tblPr>
              <a:tblGrid>
                <a:gridCol w="862200">
                  <a:extLst>
                    <a:ext uri="{9D8B030D-6E8A-4147-A177-3AD203B41FA5}">
                      <a16:colId xmlns:a16="http://schemas.microsoft.com/office/drawing/2014/main" val="20000"/>
                    </a:ext>
                  </a:extLst>
                </a:gridCol>
                <a:gridCol w="4613950">
                  <a:extLst>
                    <a:ext uri="{9D8B030D-6E8A-4147-A177-3AD203B41FA5}">
                      <a16:colId xmlns:a16="http://schemas.microsoft.com/office/drawing/2014/main" val="20001"/>
                    </a:ext>
                  </a:extLst>
                </a:gridCol>
                <a:gridCol w="6470075">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意味</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63535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u="none" strike="noStrike" cap="none"/>
                        <a:t>1</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垂直パリティ</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2</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水平パリティ</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方向</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組み合わせる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文字</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6</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位置</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7</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ブロック</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8</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見なす</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r h="635350">
                <a:tc>
                  <a:txBody>
                    <a:bodyPr/>
                    <a:lstStyle/>
                    <a:p>
                      <a:pPr marL="0" marR="0" lvl="0" indent="0" algn="ctr" rtl="0">
                        <a:lnSpc>
                          <a:spcPct val="100000"/>
                        </a:lnSpc>
                        <a:spcBef>
                          <a:spcPts val="0"/>
                        </a:spcBef>
                        <a:spcAft>
                          <a:spcPts val="0"/>
                        </a:spcAft>
                        <a:buNone/>
                      </a:pPr>
                      <a:r>
                        <a:rPr lang="en-US" sz="3000"/>
                        <a:t>9</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特定する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9"/>
                  </a:ext>
                </a:extLst>
              </a:tr>
              <a:tr h="635350">
                <a:tc>
                  <a:txBody>
                    <a:bodyPr/>
                    <a:lstStyle/>
                    <a:p>
                      <a:pPr marL="0" marR="0" lvl="0" indent="0" algn="ctr" rtl="0">
                        <a:lnSpc>
                          <a:spcPct val="100000"/>
                        </a:lnSpc>
                        <a:spcBef>
                          <a:spcPts val="0"/>
                        </a:spcBef>
                        <a:spcAft>
                          <a:spcPts val="0"/>
                        </a:spcAft>
                        <a:buNone/>
                      </a:pPr>
                      <a:r>
                        <a:rPr lang="en-US" sz="3000"/>
                        <a:t>10</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～とは限らない</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9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45</a:t>
            </a:fld>
            <a:endParaRPr/>
          </a:p>
        </p:txBody>
      </p:sp>
      <p:sp>
        <p:nvSpPr>
          <p:cNvPr id="590" name="Google Shape;590;p9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91" name="Google Shape;591;p92"/>
          <p:cNvGraphicFramePr/>
          <p:nvPr/>
        </p:nvGraphicFramePr>
        <p:xfrm>
          <a:off x="412571" y="1661501"/>
          <a:ext cx="12179650" cy="8126468"/>
        </p:xfrm>
        <a:graphic>
          <a:graphicData uri="http://schemas.openxmlformats.org/drawingml/2006/table">
            <a:tbl>
              <a:tblPr>
                <a:noFill/>
                <a:tableStyleId>{E502E495-70C0-4C9F-8C74-38BAFACAD256}</a:tableStyleId>
              </a:tblPr>
              <a:tblGrid>
                <a:gridCol w="879025">
                  <a:extLst>
                    <a:ext uri="{9D8B030D-6E8A-4147-A177-3AD203B41FA5}">
                      <a16:colId xmlns:a16="http://schemas.microsoft.com/office/drawing/2014/main" val="20000"/>
                    </a:ext>
                  </a:extLst>
                </a:gridCol>
                <a:gridCol w="5954575">
                  <a:extLst>
                    <a:ext uri="{9D8B030D-6E8A-4147-A177-3AD203B41FA5}">
                      <a16:colId xmlns:a16="http://schemas.microsoft.com/office/drawing/2014/main" val="20001"/>
                    </a:ext>
                  </a:extLst>
                </a:gridCol>
                <a:gridCol w="5346050">
                  <a:extLst>
                    <a:ext uri="{9D8B030D-6E8A-4147-A177-3AD203B41FA5}">
                      <a16:colId xmlns:a16="http://schemas.microsoft.com/office/drawing/2014/main" val="20002"/>
                    </a:ext>
                  </a:extLst>
                </a:gridCol>
              </a:tblGrid>
              <a:tr h="622175">
                <a:tc>
                  <a:txBody>
                    <a:bodyPr/>
                    <a:lstStyle/>
                    <a:p>
                      <a:pPr marL="0" marR="0" lvl="0" indent="0" algn="ctr" rtl="0">
                        <a:lnSpc>
                          <a:spcPct val="100000"/>
                        </a:lnSpc>
                        <a:spcBef>
                          <a:spcPts val="0"/>
                        </a:spcBef>
                        <a:spcAft>
                          <a:spcPts val="0"/>
                        </a:spcAft>
                        <a:buClr>
                          <a:srgbClr val="000000"/>
                        </a:buClr>
                        <a:buSzPts val="3000"/>
                        <a:buFont typeface="Arial"/>
                        <a:buNone/>
                      </a:pPr>
                      <a:r>
                        <a:rPr lang="en-US" sz="2900" b="1" u="none" strike="noStrike" cap="none"/>
                        <a:t>No. </a:t>
                      </a:r>
                      <a:endParaRPr sz="29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900" b="1"/>
                        <a:t>ベトナム語</a:t>
                      </a:r>
                      <a:endParaRPr sz="29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900" b="1"/>
                        <a:t>日本語</a:t>
                      </a:r>
                      <a:endParaRPr sz="29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1133275">
                <a:tc>
                  <a:txBody>
                    <a:bodyPr/>
                    <a:lstStyle/>
                    <a:p>
                      <a:pPr marL="457200" marR="0" lvl="0" indent="-228600" algn="l" rtl="0">
                        <a:lnSpc>
                          <a:spcPct val="100000"/>
                        </a:lnSpc>
                        <a:spcBef>
                          <a:spcPts val="0"/>
                        </a:spcBef>
                        <a:spcAft>
                          <a:spcPts val="0"/>
                        </a:spcAft>
                        <a:buClr>
                          <a:srgbClr val="000000"/>
                        </a:buClr>
                        <a:buSzPts val="3000"/>
                        <a:buFont typeface="Arial"/>
                        <a:buNone/>
                      </a:pPr>
                      <a:r>
                        <a:rPr lang="en-US" sz="2900" u="none" strike="noStrike" cap="none"/>
                        <a:t>1</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Vertical parity </a:t>
                      </a:r>
                      <a:endParaRPr sz="2900"/>
                    </a:p>
                    <a:p>
                      <a:pPr marL="0" lvl="0" indent="0" algn="l" rtl="0">
                        <a:lnSpc>
                          <a:spcPct val="115000"/>
                        </a:lnSpc>
                        <a:spcBef>
                          <a:spcPts val="0"/>
                        </a:spcBef>
                        <a:spcAft>
                          <a:spcPts val="0"/>
                        </a:spcAft>
                        <a:buNone/>
                      </a:pPr>
                      <a:r>
                        <a:rPr lang="en-US" sz="2900"/>
                        <a:t>(Kiểm tra parity dọc) (VRC)</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11332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2</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Horizontal parity </a:t>
                      </a:r>
                      <a:endParaRPr sz="2900"/>
                    </a:p>
                    <a:p>
                      <a:pPr marL="0" lvl="0" indent="0" algn="l" rtl="0">
                        <a:lnSpc>
                          <a:spcPct val="115000"/>
                        </a:lnSpc>
                        <a:spcBef>
                          <a:spcPts val="0"/>
                        </a:spcBef>
                        <a:spcAft>
                          <a:spcPts val="0"/>
                        </a:spcAft>
                        <a:buNone/>
                      </a:pPr>
                      <a:r>
                        <a:rPr lang="en-US" sz="2900"/>
                        <a:t>(Kiểm tra parity ngang) (LRC)</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6221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3</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Phương hướng, hướng</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6221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4</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solidFill>
                            <a:schemeClr val="dk1"/>
                          </a:solidFill>
                        </a:rPr>
                        <a:t>Phối hợp, kết hợp</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6221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5</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solidFill>
                            <a:schemeClr val="dk1"/>
                          </a:solidFill>
                          <a:highlight>
                            <a:srgbClr val="FFFFFF"/>
                          </a:highlight>
                          <a:latin typeface="Roboto"/>
                          <a:ea typeface="Roboto"/>
                          <a:cs typeface="Roboto"/>
                          <a:sym typeface="Roboto"/>
                        </a:rPr>
                        <a:t>Ký tự, chữ cái</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6221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6</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Vị trí</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6221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7</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Block (khối)</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6221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8</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Coi như là</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r h="622175">
                <a:tc>
                  <a:txBody>
                    <a:bodyPr/>
                    <a:lstStyle/>
                    <a:p>
                      <a:pPr marL="0" marR="0" lvl="0" indent="0" algn="ctr" rtl="0">
                        <a:lnSpc>
                          <a:spcPct val="100000"/>
                        </a:lnSpc>
                        <a:spcBef>
                          <a:spcPts val="0"/>
                        </a:spcBef>
                        <a:spcAft>
                          <a:spcPts val="0"/>
                        </a:spcAft>
                        <a:buNone/>
                      </a:pPr>
                      <a:r>
                        <a:rPr lang="en-US" sz="2900"/>
                        <a:t>9</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Xác định, định rõ, cụ thể</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9"/>
                  </a:ext>
                </a:extLst>
              </a:tr>
              <a:tr h="622175">
                <a:tc>
                  <a:txBody>
                    <a:bodyPr/>
                    <a:lstStyle/>
                    <a:p>
                      <a:pPr marL="0" marR="0" lvl="0" indent="0" algn="ctr" rtl="0">
                        <a:lnSpc>
                          <a:spcPct val="100000"/>
                        </a:lnSpc>
                        <a:spcBef>
                          <a:spcPts val="0"/>
                        </a:spcBef>
                        <a:spcAft>
                          <a:spcPts val="0"/>
                        </a:spcAft>
                        <a:buNone/>
                      </a:pPr>
                      <a:r>
                        <a:rPr lang="en-US" sz="2900"/>
                        <a:t>10</a:t>
                      </a:r>
                      <a:endParaRPr sz="29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Không hẳn là...</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9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97" name="Google Shape;597;p9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46</a:t>
            </a:fld>
            <a:endParaRPr/>
          </a:p>
        </p:txBody>
      </p:sp>
      <p:sp>
        <p:nvSpPr>
          <p:cNvPr id="598" name="Google Shape;598;p9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rgbClr val="000000"/>
                </a:solidFill>
                <a:latin typeface="Arial"/>
                <a:ea typeface="Arial"/>
                <a:cs typeface="Arial"/>
                <a:sym typeface="Arial"/>
              </a:rPr>
              <a:t>文章を読んで、</a:t>
            </a:r>
            <a:r>
              <a:rPr lang="en-US" sz="6400" b="0" i="0" u="none" strike="noStrike" cap="none">
                <a:solidFill>
                  <a:schemeClr val="accent5"/>
                </a:solidFill>
                <a:latin typeface="Arial"/>
                <a:ea typeface="Arial"/>
                <a:cs typeface="Arial"/>
                <a:sym typeface="Arial"/>
              </a:rPr>
              <a:t>意味を理解</a:t>
            </a:r>
            <a:r>
              <a:rPr lang="en-US" sz="6400" b="0" i="0" u="none" strike="noStrike" cap="none">
                <a:solidFill>
                  <a:srgbClr val="000000"/>
                </a:solidFill>
                <a:latin typeface="Arial"/>
                <a:ea typeface="Arial"/>
                <a:cs typeface="Arial"/>
                <a:sym typeface="Arial"/>
              </a:rPr>
              <a:t>できるようにしましょう</a:t>
            </a:r>
            <a:endParaRPr sz="6400" b="0" i="0" u="none" strike="noStrike" cap="none">
              <a:solidFill>
                <a:srgbClr val="000000"/>
              </a:solidFill>
              <a:latin typeface="Arial"/>
              <a:ea typeface="Arial"/>
              <a:cs typeface="Arial"/>
              <a:sym typeface="Arial"/>
            </a:endParaRPr>
          </a:p>
        </p:txBody>
      </p:sp>
      <p:pic>
        <p:nvPicPr>
          <p:cNvPr id="599" name="Google Shape;599;p93"/>
          <p:cNvPicPr preferRelativeResize="0"/>
          <p:nvPr/>
        </p:nvPicPr>
        <p:blipFill rotWithShape="1">
          <a:blip r:embed="rId3">
            <a:alphaModFix/>
          </a:blip>
          <a:srcRect/>
          <a:stretch/>
        </p:blipFill>
        <p:spPr>
          <a:xfrm>
            <a:off x="6982750" y="5404500"/>
            <a:ext cx="4836639" cy="3570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垂直パリティ・水平パリティ</a:t>
            </a:r>
            <a:endParaRPr b="0"/>
          </a:p>
        </p:txBody>
      </p:sp>
      <p:sp>
        <p:nvSpPr>
          <p:cNvPr id="605" name="Google Shape;605;p9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47</a:t>
            </a:fld>
            <a:endParaRPr/>
          </a:p>
        </p:txBody>
      </p:sp>
      <p:sp>
        <p:nvSpPr>
          <p:cNvPr id="606" name="Google Shape;606;p94"/>
          <p:cNvSpPr txBox="1"/>
          <p:nvPr/>
        </p:nvSpPr>
        <p:spPr>
          <a:xfrm>
            <a:off x="356875" y="2631075"/>
            <a:ext cx="12360300" cy="3587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パリティビットを垂直・水平のどちらの方向に付け加えるかで、</a:t>
            </a:r>
            <a:br>
              <a:rPr lang="en-US" sz="3000"/>
            </a:br>
            <a:r>
              <a:rPr lang="en-US" sz="3000">
                <a:solidFill>
                  <a:schemeClr val="accent2"/>
                </a:solidFill>
              </a:rPr>
              <a:t>垂直パリティ</a:t>
            </a:r>
            <a:r>
              <a:rPr lang="en-US" sz="3000"/>
              <a:t>と</a:t>
            </a:r>
            <a:r>
              <a:rPr lang="en-US" sz="3000">
                <a:solidFill>
                  <a:schemeClr val="accent2"/>
                </a:solidFill>
              </a:rPr>
              <a:t>水平パリティ</a:t>
            </a:r>
            <a:r>
              <a:rPr lang="en-US" sz="3000"/>
              <a:t>の2種類の方式に分かれます。</a:t>
            </a:r>
            <a:br>
              <a:rPr lang="en-US" sz="3000"/>
            </a:br>
            <a:r>
              <a:rPr lang="en-US" sz="3000"/>
              <a:t>さらに、両方を組み合わせた</a:t>
            </a:r>
            <a:r>
              <a:rPr lang="en-US" sz="3000">
                <a:solidFill>
                  <a:schemeClr val="accent2"/>
                </a:solidFill>
              </a:rPr>
              <a:t>水平垂直パリティ</a:t>
            </a:r>
            <a:r>
              <a:rPr lang="en-US" sz="3000"/>
              <a:t>という方式もあります。</a:t>
            </a:r>
            <a:endParaRPr sz="3000"/>
          </a:p>
          <a:p>
            <a:pPr marL="0" marR="0" lvl="0" indent="0" algn="l" rtl="0">
              <a:lnSpc>
                <a:spcPct val="115000"/>
              </a:lnSpc>
              <a:spcBef>
                <a:spcPts val="0"/>
              </a:spcBef>
              <a:spcAft>
                <a:spcPts val="0"/>
              </a:spcAft>
              <a:buClr>
                <a:schemeClr val="dk1"/>
              </a:buClr>
              <a:buSzPts val="1100"/>
              <a:buFont typeface="Arial"/>
              <a:buNone/>
            </a:pPr>
            <a:r>
              <a:rPr lang="en-US" sz="3000"/>
              <a:t>いずれも、偶数パリティか奇数パリティと組み合わせて用いられます。</a:t>
            </a:r>
            <a:endParaRPr sz="3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5"/>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垂直パリティ・水平パリティ</a:t>
            </a:r>
            <a:endParaRPr b="0"/>
          </a:p>
        </p:txBody>
      </p:sp>
      <p:sp>
        <p:nvSpPr>
          <p:cNvPr id="612" name="Google Shape;612;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48</a:t>
            </a:fld>
            <a:endParaRPr/>
          </a:p>
        </p:txBody>
      </p:sp>
      <p:sp>
        <p:nvSpPr>
          <p:cNvPr id="613" name="Google Shape;613;p95"/>
          <p:cNvSpPr txBox="1"/>
          <p:nvPr/>
        </p:nvSpPr>
        <p:spPr>
          <a:xfrm>
            <a:off x="356875" y="2283362"/>
            <a:ext cx="12032700" cy="66954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〈垂直パリティと水平パリティ〉</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p:txBody>
      </p:sp>
      <p:graphicFrame>
        <p:nvGraphicFramePr>
          <p:cNvPr id="614" name="Google Shape;614;p95"/>
          <p:cNvGraphicFramePr/>
          <p:nvPr/>
        </p:nvGraphicFramePr>
        <p:xfrm>
          <a:off x="546288" y="3272325"/>
          <a:ext cx="11912225" cy="4915525"/>
        </p:xfrm>
        <a:graphic>
          <a:graphicData uri="http://schemas.openxmlformats.org/drawingml/2006/table">
            <a:tbl>
              <a:tblPr>
                <a:noFill/>
                <a:tableStyleId>{C849101A-AD9F-4E1D-AFA5-B70F128DE2D1}</a:tableStyleId>
              </a:tblPr>
              <a:tblGrid>
                <a:gridCol w="3488800">
                  <a:extLst>
                    <a:ext uri="{9D8B030D-6E8A-4147-A177-3AD203B41FA5}">
                      <a16:colId xmlns:a16="http://schemas.microsoft.com/office/drawing/2014/main" val="20000"/>
                    </a:ext>
                  </a:extLst>
                </a:gridCol>
                <a:gridCol w="84234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sz="3000"/>
                        <a:t>名所</a:t>
                      </a:r>
                      <a:endParaRPr sz="3000"/>
                    </a:p>
                  </a:txBody>
                  <a:tcPr marL="91425" marR="91425" marT="91425" marB="91425"/>
                </a:tc>
                <a:tc>
                  <a:txBody>
                    <a:bodyPr/>
                    <a:lstStyle/>
                    <a:p>
                      <a:pPr marL="0" lvl="0" indent="0" algn="ctr" rtl="0">
                        <a:spcBef>
                          <a:spcPts val="0"/>
                        </a:spcBef>
                        <a:spcAft>
                          <a:spcPts val="0"/>
                        </a:spcAft>
                        <a:buNone/>
                      </a:pPr>
                      <a:r>
                        <a:rPr lang="en-US" sz="3000"/>
                        <a:t>方法</a:t>
                      </a:r>
                      <a:endParaRPr sz="3000"/>
                    </a:p>
                  </a:txBody>
                  <a:tcPr marL="91425" marR="91425" marT="91425" marB="91425"/>
                </a:tc>
                <a:extLst>
                  <a:ext uri="{0D108BD9-81ED-4DB2-BD59-A6C34878D82A}">
                    <a16:rowId xmlns:a16="http://schemas.microsoft.com/office/drawing/2014/main" val="10000"/>
                  </a:ext>
                </a:extLst>
              </a:tr>
              <a:tr h="1294075">
                <a:tc>
                  <a:txBody>
                    <a:bodyPr/>
                    <a:lstStyle/>
                    <a:p>
                      <a:pPr marL="0" lvl="0" indent="0" algn="l" rtl="0">
                        <a:spcBef>
                          <a:spcPts val="0"/>
                        </a:spcBef>
                        <a:spcAft>
                          <a:spcPts val="0"/>
                        </a:spcAft>
                        <a:buNone/>
                      </a:pPr>
                      <a:r>
                        <a:rPr lang="en-US" sz="3000"/>
                        <a:t>垂直パリティ</a:t>
                      </a:r>
                      <a:endParaRPr sz="3000"/>
                    </a:p>
                  </a:txBody>
                  <a:tcPr marL="91425" marR="91425" marT="91425" marB="91425"/>
                </a:tc>
                <a:tc>
                  <a:txBody>
                    <a:bodyPr/>
                    <a:lstStyle/>
                    <a:p>
                      <a:pPr marL="0" lvl="0" indent="0" algn="l" rtl="0">
                        <a:spcBef>
                          <a:spcPts val="0"/>
                        </a:spcBef>
                        <a:spcAft>
                          <a:spcPts val="0"/>
                        </a:spcAft>
                        <a:buNone/>
                      </a:pPr>
                      <a:endParaRPr sz="3000"/>
                    </a:p>
                    <a:p>
                      <a:pPr marL="0" lvl="0" indent="0" algn="l" rtl="0">
                        <a:spcBef>
                          <a:spcPts val="0"/>
                        </a:spcBef>
                        <a:spcAft>
                          <a:spcPts val="0"/>
                        </a:spcAft>
                        <a:buNone/>
                      </a:pPr>
                      <a:r>
                        <a:rPr lang="en-US" sz="3000"/>
                        <a:t>1文字ごとにパリティを付け加える</a:t>
                      </a:r>
                      <a:endParaRPr sz="3000"/>
                    </a:p>
                  </a:txBody>
                  <a:tcPr marL="91425" marR="91425" marT="91425" marB="91425"/>
                </a:tc>
                <a:extLst>
                  <a:ext uri="{0D108BD9-81ED-4DB2-BD59-A6C34878D82A}">
                    <a16:rowId xmlns:a16="http://schemas.microsoft.com/office/drawing/2014/main" val="10001"/>
                  </a:ext>
                </a:extLst>
              </a:tr>
              <a:tr h="1294075">
                <a:tc>
                  <a:txBody>
                    <a:bodyPr/>
                    <a:lstStyle/>
                    <a:p>
                      <a:pPr marL="0" lvl="0" indent="0" algn="l" rtl="0">
                        <a:spcBef>
                          <a:spcPts val="0"/>
                        </a:spcBef>
                        <a:spcAft>
                          <a:spcPts val="0"/>
                        </a:spcAft>
                        <a:buNone/>
                      </a:pPr>
                      <a:r>
                        <a:rPr lang="en-US" sz="3000"/>
                        <a:t>水平パリティ</a:t>
                      </a:r>
                      <a:endParaRPr sz="3000"/>
                    </a:p>
                  </a:txBody>
                  <a:tcPr marL="91425" marR="91425" marT="91425" marB="91425"/>
                </a:tc>
                <a:tc>
                  <a:txBody>
                    <a:bodyPr/>
                    <a:lstStyle/>
                    <a:p>
                      <a:pPr marL="0" lvl="0" indent="0" algn="l" rtl="0">
                        <a:spcBef>
                          <a:spcPts val="0"/>
                        </a:spcBef>
                        <a:spcAft>
                          <a:spcPts val="0"/>
                        </a:spcAft>
                        <a:buNone/>
                      </a:pPr>
                      <a:r>
                        <a:rPr lang="en-US" sz="3000"/>
                        <a:t>各文字の同じ位置のビットをまとめたものを</a:t>
                      </a:r>
                      <a:endParaRPr sz="3000"/>
                    </a:p>
                    <a:p>
                      <a:pPr marL="0" lvl="0" indent="0" algn="l" rtl="0">
                        <a:spcBef>
                          <a:spcPts val="0"/>
                        </a:spcBef>
                        <a:spcAft>
                          <a:spcPts val="0"/>
                        </a:spcAft>
                        <a:buNone/>
                      </a:pPr>
                      <a:r>
                        <a:rPr lang="en-US" sz="3000"/>
                        <a:t>1つのブロックと見なし、そのブロックごとに</a:t>
                      </a:r>
                      <a:endParaRPr sz="3000"/>
                    </a:p>
                    <a:p>
                      <a:pPr marL="0" lvl="0" indent="0" algn="l" rtl="0">
                        <a:spcBef>
                          <a:spcPts val="0"/>
                        </a:spcBef>
                        <a:spcAft>
                          <a:spcPts val="0"/>
                        </a:spcAft>
                        <a:buNone/>
                      </a:pPr>
                      <a:r>
                        <a:rPr lang="en-US" sz="3000"/>
                        <a:t>パリティを付け加える</a:t>
                      </a:r>
                      <a:endParaRPr sz="3000"/>
                    </a:p>
                  </a:txBody>
                  <a:tcPr marL="91425" marR="91425" marT="91425" marB="91425"/>
                </a:tc>
                <a:extLst>
                  <a:ext uri="{0D108BD9-81ED-4DB2-BD59-A6C34878D82A}">
                    <a16:rowId xmlns:a16="http://schemas.microsoft.com/office/drawing/2014/main" val="10002"/>
                  </a:ext>
                </a:extLst>
              </a:tr>
              <a:tr h="1426950">
                <a:tc>
                  <a:txBody>
                    <a:bodyPr/>
                    <a:lstStyle/>
                    <a:p>
                      <a:pPr marL="0" lvl="0" indent="0" algn="l" rtl="0">
                        <a:spcBef>
                          <a:spcPts val="0"/>
                        </a:spcBef>
                        <a:spcAft>
                          <a:spcPts val="0"/>
                        </a:spcAft>
                        <a:buNone/>
                      </a:pPr>
                      <a:r>
                        <a:rPr lang="en-US" sz="3000"/>
                        <a:t>水平垂直パリティ</a:t>
                      </a:r>
                      <a:endParaRPr sz="3000"/>
                    </a:p>
                  </a:txBody>
                  <a:tcPr marL="91425" marR="91425" marT="91425" marB="91425"/>
                </a:tc>
                <a:tc>
                  <a:txBody>
                    <a:bodyPr/>
                    <a:lstStyle/>
                    <a:p>
                      <a:pPr marL="0" lvl="0" indent="0" algn="l" rtl="0">
                        <a:spcBef>
                          <a:spcPts val="0"/>
                        </a:spcBef>
                        <a:spcAft>
                          <a:spcPts val="0"/>
                        </a:spcAft>
                        <a:buNone/>
                      </a:pPr>
                      <a:endParaRPr sz="3000"/>
                    </a:p>
                    <a:p>
                      <a:pPr marL="0" lvl="0" indent="0" algn="l" rtl="0">
                        <a:spcBef>
                          <a:spcPts val="0"/>
                        </a:spcBef>
                        <a:spcAft>
                          <a:spcPts val="0"/>
                        </a:spcAft>
                        <a:buNone/>
                      </a:pPr>
                      <a:r>
                        <a:rPr lang="en-US" sz="3000"/>
                        <a:t>垂直パリティと水平パリティを組み合わせる</a:t>
                      </a:r>
                      <a:endParaRPr sz="30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6"/>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垂直パリティ・水平パリティ</a:t>
            </a:r>
            <a:endParaRPr b="0"/>
          </a:p>
        </p:txBody>
      </p:sp>
      <p:sp>
        <p:nvSpPr>
          <p:cNvPr id="620" name="Google Shape;620;p9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49</a:t>
            </a:fld>
            <a:endParaRPr/>
          </a:p>
        </p:txBody>
      </p:sp>
      <p:sp>
        <p:nvSpPr>
          <p:cNvPr id="621" name="Google Shape;621;p96"/>
          <p:cNvSpPr txBox="1"/>
          <p:nvPr/>
        </p:nvSpPr>
        <p:spPr>
          <a:xfrm>
            <a:off x="356875" y="2157800"/>
            <a:ext cx="12032700" cy="6821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〈水平垂直パリティ〉</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p:txBody>
      </p:sp>
      <p:pic>
        <p:nvPicPr>
          <p:cNvPr id="622" name="Google Shape;622;p96"/>
          <p:cNvPicPr preferRelativeResize="0"/>
          <p:nvPr/>
        </p:nvPicPr>
        <p:blipFill>
          <a:blip r:embed="rId3">
            <a:alphaModFix/>
          </a:blip>
          <a:stretch>
            <a:fillRect/>
          </a:stretch>
        </p:blipFill>
        <p:spPr>
          <a:xfrm>
            <a:off x="3180075" y="2596363"/>
            <a:ext cx="6932425" cy="5283550"/>
          </a:xfrm>
          <a:prstGeom prst="rect">
            <a:avLst/>
          </a:prstGeom>
          <a:noFill/>
          <a:ln>
            <a:noFill/>
          </a:ln>
        </p:spPr>
      </p:pic>
      <p:sp>
        <p:nvSpPr>
          <p:cNvPr id="623" name="Google Shape;623;p96"/>
          <p:cNvSpPr txBox="1"/>
          <p:nvPr/>
        </p:nvSpPr>
        <p:spPr>
          <a:xfrm>
            <a:off x="664425" y="8105850"/>
            <a:ext cx="116049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t>水平垂直パリティでは、1ビットのビット誤りが発生した場合、</a:t>
            </a:r>
            <a:endParaRPr sz="3000"/>
          </a:p>
          <a:p>
            <a:pPr marL="0" lvl="0" indent="0" algn="l" rtl="0">
              <a:spcBef>
                <a:spcPts val="0"/>
              </a:spcBef>
              <a:spcAft>
                <a:spcPts val="0"/>
              </a:spcAft>
              <a:buClr>
                <a:schemeClr val="dk1"/>
              </a:buClr>
              <a:buSzPts val="1100"/>
              <a:buFont typeface="Arial"/>
              <a:buNone/>
            </a:pPr>
            <a:r>
              <a:rPr lang="en-US" sz="3000"/>
              <a:t>誤り位置を特定し、訂正できます。</a:t>
            </a:r>
            <a:endParaRPr sz="850">
              <a:solidFill>
                <a:srgbClr val="1B331B"/>
              </a:solidFill>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ノート作成</a:t>
            </a:r>
            <a:endParaRPr/>
          </a:p>
        </p:txBody>
      </p:sp>
      <p:sp>
        <p:nvSpPr>
          <p:cNvPr id="303" name="Google Shape;303;p52"/>
          <p:cNvSpPr txBox="1">
            <a:spLocks noGrp="1"/>
          </p:cNvSpPr>
          <p:nvPr>
            <p:ph type="body" idx="1"/>
          </p:nvPr>
        </p:nvSpPr>
        <p:spPr>
          <a:xfrm>
            <a:off x="696675" y="2079850"/>
            <a:ext cx="11900100" cy="709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2400"/>
              </a:spcBef>
              <a:spcAft>
                <a:spcPts val="0"/>
              </a:spcAft>
              <a:buSzPts val="3800"/>
              <a:buNone/>
            </a:pPr>
            <a:endParaRPr sz="3200">
              <a:solidFill>
                <a:schemeClr val="accent5"/>
              </a:solidFill>
            </a:endParaRPr>
          </a:p>
          <a:p>
            <a:pPr marL="457200" lvl="0" indent="-444500" algn="l" rtl="0">
              <a:lnSpc>
                <a:spcPct val="150000"/>
              </a:lnSpc>
              <a:spcBef>
                <a:spcPts val="2400"/>
              </a:spcBef>
              <a:spcAft>
                <a:spcPts val="0"/>
              </a:spcAft>
              <a:buSzPts val="3400"/>
              <a:buAutoNum type="arabicPeriod"/>
            </a:pPr>
            <a:r>
              <a:rPr lang="en-US" sz="3400">
                <a:solidFill>
                  <a:schemeClr val="accent5"/>
                </a:solidFill>
              </a:rPr>
              <a:t>13_誤り制御_公開版</a:t>
            </a:r>
            <a:r>
              <a:rPr lang="en-US" sz="3400"/>
              <a:t>のファイルを開きコピーします</a:t>
            </a:r>
            <a:endParaRPr sz="3400"/>
          </a:p>
          <a:p>
            <a:pPr marL="457200" lvl="0" indent="0" algn="l" rtl="0">
              <a:lnSpc>
                <a:spcPct val="150000"/>
              </a:lnSpc>
              <a:spcBef>
                <a:spcPts val="2400"/>
              </a:spcBef>
              <a:spcAft>
                <a:spcPts val="0"/>
              </a:spcAft>
              <a:buSzPts val="3800"/>
              <a:buNone/>
            </a:pPr>
            <a:r>
              <a:rPr lang="en-US" sz="3500"/>
              <a:t>ファイル名：</a:t>
            </a:r>
            <a:r>
              <a:rPr lang="en-US" sz="3400">
                <a:solidFill>
                  <a:schemeClr val="accent5"/>
                </a:solidFill>
              </a:rPr>
              <a:t>13_誤り制御</a:t>
            </a:r>
            <a:endParaRPr sz="3400">
              <a:solidFill>
                <a:schemeClr val="accent5"/>
              </a:solidFill>
            </a:endParaRPr>
          </a:p>
          <a:p>
            <a:pPr marL="0" lvl="0" indent="0" algn="l" rtl="0">
              <a:lnSpc>
                <a:spcPct val="150000"/>
              </a:lnSpc>
              <a:spcBef>
                <a:spcPts val="2400"/>
              </a:spcBef>
              <a:spcAft>
                <a:spcPts val="0"/>
              </a:spcAft>
              <a:buNone/>
            </a:pPr>
            <a:r>
              <a:rPr lang="en-US" sz="3400">
                <a:solidFill>
                  <a:schemeClr val="dk1"/>
                </a:solidFill>
              </a:rPr>
              <a:t>2．2回目の授業で作成した自分用のフォルダーに格納します</a:t>
            </a:r>
            <a:endParaRPr sz="3400">
              <a:solidFill>
                <a:schemeClr val="dk1"/>
              </a:solidFill>
            </a:endParaRPr>
          </a:p>
          <a:p>
            <a:pPr marL="0" lvl="0" indent="0" algn="l" rtl="0">
              <a:lnSpc>
                <a:spcPct val="150000"/>
              </a:lnSpc>
              <a:spcBef>
                <a:spcPts val="0"/>
              </a:spcBef>
              <a:spcAft>
                <a:spcPts val="0"/>
              </a:spcAft>
              <a:buNone/>
            </a:pPr>
            <a:r>
              <a:rPr lang="en-US" sz="3400">
                <a:solidFill>
                  <a:schemeClr val="dk1"/>
                </a:solidFill>
              </a:rPr>
              <a:t>3．自分が作成したファイルに自由に書き込めます</a:t>
            </a:r>
            <a:endParaRPr sz="3400">
              <a:solidFill>
                <a:schemeClr val="dk1"/>
              </a:solidFill>
            </a:endParaRPr>
          </a:p>
        </p:txBody>
      </p:sp>
      <p:sp>
        <p:nvSpPr>
          <p:cNvPr id="304" name="Google Shape;304;p5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97"/>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垂直パリティ・水平パリティ</a:t>
            </a:r>
            <a:endParaRPr b="0"/>
          </a:p>
        </p:txBody>
      </p:sp>
      <p:sp>
        <p:nvSpPr>
          <p:cNvPr id="629" name="Google Shape;629;p9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50</a:t>
            </a:fld>
            <a:endParaRPr/>
          </a:p>
        </p:txBody>
      </p:sp>
      <p:sp>
        <p:nvSpPr>
          <p:cNvPr id="630" name="Google Shape;630;p97"/>
          <p:cNvSpPr txBox="1"/>
          <p:nvPr/>
        </p:nvSpPr>
        <p:spPr>
          <a:xfrm>
            <a:off x="356875" y="2157800"/>
            <a:ext cx="12032700" cy="6821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t>〈偶数パリティを併用するときの1ビットの誤り検出と訂正〉</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endParaRPr sz="3000"/>
          </a:p>
        </p:txBody>
      </p:sp>
      <p:sp>
        <p:nvSpPr>
          <p:cNvPr id="631" name="Google Shape;631;p97"/>
          <p:cNvSpPr txBox="1"/>
          <p:nvPr/>
        </p:nvSpPr>
        <p:spPr>
          <a:xfrm>
            <a:off x="664425" y="7284125"/>
            <a:ext cx="11725200" cy="170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00"/>
              <a:t>ただし、水平垂直パリティでは、２ビット以上のビット誤りが発生した場合には、誤りが検出できる場合とできない場合があり、検出できても位置が特定できるとは限りません。</a:t>
            </a:r>
            <a:endParaRPr/>
          </a:p>
        </p:txBody>
      </p:sp>
      <p:pic>
        <p:nvPicPr>
          <p:cNvPr id="632" name="Google Shape;632;p97"/>
          <p:cNvPicPr preferRelativeResize="0"/>
          <p:nvPr/>
        </p:nvPicPr>
        <p:blipFill>
          <a:blip r:embed="rId3">
            <a:alphaModFix/>
          </a:blip>
          <a:stretch>
            <a:fillRect/>
          </a:stretch>
        </p:blipFill>
        <p:spPr>
          <a:xfrm>
            <a:off x="1249363" y="2886575"/>
            <a:ext cx="10247724" cy="4278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8"/>
          <p:cNvSpPr txBox="1">
            <a:spLocks noGrp="1"/>
          </p:cNvSpPr>
          <p:nvPr>
            <p:ph type="title"/>
          </p:nvPr>
        </p:nvSpPr>
        <p:spPr>
          <a:xfrm>
            <a:off x="1009900" y="3225800"/>
            <a:ext cx="11055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sz="6500"/>
              <a:t>ハミング符号方式</a:t>
            </a:r>
            <a:endParaRPr sz="6500"/>
          </a:p>
          <a:p>
            <a:pPr marL="0" lvl="0" indent="0" algn="ctr" rtl="0">
              <a:spcBef>
                <a:spcPts val="0"/>
              </a:spcBef>
              <a:spcAft>
                <a:spcPts val="0"/>
              </a:spcAft>
              <a:buClr>
                <a:srgbClr val="C63024"/>
              </a:buClr>
              <a:buSzPts val="6400"/>
              <a:buFont typeface="Arial"/>
              <a:buNone/>
            </a:pPr>
            <a:r>
              <a:rPr lang="en-US"/>
              <a:t>　CRC（巡回冗長検査</a:t>
            </a:r>
            <a:r>
              <a:rPr lang="en-US" sz="6500"/>
              <a:t>）</a:t>
            </a:r>
            <a:endParaRPr sz="6500"/>
          </a:p>
        </p:txBody>
      </p:sp>
      <p:sp>
        <p:nvSpPr>
          <p:cNvPr id="638" name="Google Shape;638;p9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99"/>
          <p:cNvSpPr txBox="1">
            <a:spLocks noGrp="1"/>
          </p:cNvSpPr>
          <p:nvPr>
            <p:ph type="title"/>
          </p:nvPr>
        </p:nvSpPr>
        <p:spPr>
          <a:xfrm>
            <a:off x="1270000" y="-1302"/>
            <a:ext cx="10752600" cy="26325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sz="6300" b="0"/>
              <a:t>ハミング符号方式</a:t>
            </a:r>
            <a:endParaRPr sz="6300" b="0"/>
          </a:p>
          <a:p>
            <a:pPr marL="0" lvl="0" indent="0" algn="l" rtl="0">
              <a:lnSpc>
                <a:spcPct val="100000"/>
              </a:lnSpc>
              <a:spcBef>
                <a:spcPts val="0"/>
              </a:spcBef>
              <a:spcAft>
                <a:spcPts val="0"/>
              </a:spcAft>
              <a:buClr>
                <a:srgbClr val="C63024"/>
              </a:buClr>
              <a:buSzPts val="6400"/>
              <a:buFont typeface="Arial"/>
              <a:buNone/>
            </a:pPr>
            <a:r>
              <a:rPr lang="en-US" sz="6300" b="0"/>
              <a:t>CRC（巡回冗長検査</a:t>
            </a:r>
            <a:r>
              <a:rPr lang="en-US" b="0"/>
              <a:t>）</a:t>
            </a:r>
            <a:endParaRPr b="0"/>
          </a:p>
        </p:txBody>
      </p:sp>
      <p:sp>
        <p:nvSpPr>
          <p:cNvPr id="644" name="Google Shape;644;p9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52</a:t>
            </a:fld>
            <a:endParaRPr/>
          </a:p>
        </p:txBody>
      </p:sp>
      <p:sp>
        <p:nvSpPr>
          <p:cNvPr id="645" name="Google Shape;645;p99"/>
          <p:cNvSpPr txBox="1"/>
          <p:nvPr/>
        </p:nvSpPr>
        <p:spPr>
          <a:xfrm>
            <a:off x="356875" y="2850338"/>
            <a:ext cx="12032700" cy="6026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solidFill>
                  <a:schemeClr val="accent2"/>
                </a:solidFill>
              </a:rPr>
              <a:t>ハミング符号方式</a:t>
            </a:r>
            <a:r>
              <a:rPr lang="en-US" sz="3000"/>
              <a:t>は、同一のデータに対して、複数の方法でチェックコードを付ける方法です。メモリの誤り制御方式として用いられ、</a:t>
            </a:r>
            <a:endParaRPr sz="3000"/>
          </a:p>
          <a:p>
            <a:pPr marL="0" marR="0" lvl="0" indent="0" algn="l" rtl="0">
              <a:lnSpc>
                <a:spcPct val="115000"/>
              </a:lnSpc>
              <a:spcBef>
                <a:spcPts val="0"/>
              </a:spcBef>
              <a:spcAft>
                <a:spcPts val="0"/>
              </a:spcAft>
              <a:buClr>
                <a:schemeClr val="dk1"/>
              </a:buClr>
              <a:buSzPts val="1100"/>
              <a:buFont typeface="Arial"/>
              <a:buNone/>
            </a:pPr>
            <a:r>
              <a:rPr lang="en-US" sz="3000"/>
              <a:t>2ビットの誤り検出と1ビットの誤り訂正ができます。</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r>
              <a:rPr lang="en-US" sz="3000">
                <a:solidFill>
                  <a:schemeClr val="accent2"/>
                </a:solidFill>
              </a:rPr>
              <a:t>CRC</a:t>
            </a:r>
            <a:r>
              <a:rPr lang="en-US" sz="3000"/>
              <a:t>（Cyclic Redundancy Check）は、ある生成多項式で割った余りをチェックコードとして付け加える方法です。1ビットの誤りしか訂正できないパリティ方式に比べて、連続したビット誤りであるバースト誤りやランダム誤りを検出できるため信頼性が高い方法です。</a:t>
            </a:r>
            <a:endParaRPr sz="3000"/>
          </a:p>
          <a:p>
            <a:pPr marL="0" marR="0" lvl="0" indent="0" algn="l" rtl="0">
              <a:lnSpc>
                <a:spcPct val="115000"/>
              </a:lnSpc>
              <a:spcBef>
                <a:spcPts val="0"/>
              </a:spcBef>
              <a:spcAft>
                <a:spcPts val="0"/>
              </a:spcAft>
              <a:buClr>
                <a:schemeClr val="dk1"/>
              </a:buClr>
              <a:buSzPts val="1100"/>
              <a:buFont typeface="Arial"/>
              <a:buNone/>
            </a:pP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651" name="Google Shape;651;p10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53</a:t>
            </a:fld>
            <a:endParaRPr/>
          </a:p>
        </p:txBody>
      </p:sp>
      <p:sp>
        <p:nvSpPr>
          <p:cNvPr id="652" name="Google Shape;652;p10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chemeClr val="dk1"/>
                </a:solidFill>
                <a:latin typeface="Arial"/>
                <a:ea typeface="Arial"/>
                <a:cs typeface="Arial"/>
                <a:sym typeface="Arial"/>
              </a:rPr>
              <a:t>新しい言葉</a:t>
            </a:r>
            <a:r>
              <a:rPr lang="en-US" sz="6400" b="0" i="0" u="none" strike="noStrike" cap="none">
                <a:solidFill>
                  <a:srgbClr val="000000"/>
                </a:solidFill>
                <a:latin typeface="Arial"/>
                <a:ea typeface="Arial"/>
                <a:cs typeface="Arial"/>
                <a:sym typeface="Arial"/>
              </a:rPr>
              <a:t>の</a:t>
            </a:r>
            <a:endParaRPr sz="6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chemeClr val="accent5"/>
                </a:solidFill>
                <a:latin typeface="Arial"/>
                <a:ea typeface="Arial"/>
                <a:cs typeface="Arial"/>
                <a:sym typeface="Arial"/>
              </a:rPr>
              <a:t>読み方</a:t>
            </a:r>
            <a:r>
              <a:rPr lang="en-US" sz="6400" b="0" i="0" u="none" strike="noStrike" cap="none">
                <a:solidFill>
                  <a:srgbClr val="000000"/>
                </a:solidFill>
                <a:latin typeface="Arial"/>
                <a:ea typeface="Arial"/>
                <a:cs typeface="Arial"/>
                <a:sym typeface="Arial"/>
              </a:rPr>
              <a:t>、</a:t>
            </a:r>
            <a:r>
              <a:rPr lang="en-US" sz="6400" b="0" i="0" u="none" strike="noStrike" cap="none">
                <a:solidFill>
                  <a:schemeClr val="accent5"/>
                </a:solidFill>
                <a:latin typeface="Arial"/>
                <a:ea typeface="Arial"/>
                <a:cs typeface="Arial"/>
                <a:sym typeface="Arial"/>
              </a:rPr>
              <a:t>意味</a:t>
            </a:r>
            <a:r>
              <a:rPr lang="en-US" sz="6400" b="0" i="0" u="none" strike="noStrike" cap="none">
                <a:solidFill>
                  <a:srgbClr val="000000"/>
                </a:solidFill>
                <a:latin typeface="Arial"/>
                <a:ea typeface="Arial"/>
                <a:cs typeface="Arial"/>
                <a:sym typeface="Arial"/>
              </a:rPr>
              <a:t>を勉強する</a:t>
            </a:r>
            <a:endParaRPr sz="6400" b="0" i="0" u="none" strike="noStrike" cap="none">
              <a:solidFill>
                <a:srgbClr val="000000"/>
              </a:solidFill>
              <a:latin typeface="Arial"/>
              <a:ea typeface="Arial"/>
              <a:cs typeface="Arial"/>
              <a:sym typeface="Arial"/>
            </a:endParaRPr>
          </a:p>
        </p:txBody>
      </p:sp>
      <p:pic>
        <p:nvPicPr>
          <p:cNvPr id="653" name="Google Shape;653;p100"/>
          <p:cNvPicPr preferRelativeResize="0"/>
          <p:nvPr/>
        </p:nvPicPr>
        <p:blipFill rotWithShape="1">
          <a:blip r:embed="rId3">
            <a:alphaModFix/>
          </a:blip>
          <a:srcRect/>
          <a:stretch/>
        </p:blipFill>
        <p:spPr>
          <a:xfrm>
            <a:off x="6982750" y="5404500"/>
            <a:ext cx="4836639" cy="3570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0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54</a:t>
            </a:fld>
            <a:endParaRPr/>
          </a:p>
        </p:txBody>
      </p:sp>
      <p:sp>
        <p:nvSpPr>
          <p:cNvPr id="659" name="Google Shape;659;p10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60" name="Google Shape;660;p101"/>
          <p:cNvGraphicFramePr/>
          <p:nvPr/>
        </p:nvGraphicFramePr>
        <p:xfrm>
          <a:off x="322871" y="2113346"/>
          <a:ext cx="11946225" cy="7238040"/>
        </p:xfrm>
        <a:graphic>
          <a:graphicData uri="http://schemas.openxmlformats.org/drawingml/2006/table">
            <a:tbl>
              <a:tblPr>
                <a:noFill/>
                <a:tableStyleId>{E502E495-70C0-4C9F-8C74-38BAFACAD256}</a:tableStyleId>
              </a:tblPr>
              <a:tblGrid>
                <a:gridCol w="862200">
                  <a:extLst>
                    <a:ext uri="{9D8B030D-6E8A-4147-A177-3AD203B41FA5}">
                      <a16:colId xmlns:a16="http://schemas.microsoft.com/office/drawing/2014/main" val="20000"/>
                    </a:ext>
                  </a:extLst>
                </a:gridCol>
                <a:gridCol w="4613950">
                  <a:extLst>
                    <a:ext uri="{9D8B030D-6E8A-4147-A177-3AD203B41FA5}">
                      <a16:colId xmlns:a16="http://schemas.microsoft.com/office/drawing/2014/main" val="20001"/>
                    </a:ext>
                  </a:extLst>
                </a:gridCol>
                <a:gridCol w="6470075">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読み方</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63535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u="none" strike="noStrike" cap="none"/>
                        <a:t>1</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同一</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2</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チェックコード</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巡回冗長検査</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生成多項式</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割る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6</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余り</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7</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バースト誤り</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8</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ランダム誤り</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r h="635350">
                <a:tc>
                  <a:txBody>
                    <a:bodyPr/>
                    <a:lstStyle/>
                    <a:p>
                      <a:pPr marL="0" marR="0" lvl="0" indent="0" algn="ctr" rtl="0">
                        <a:lnSpc>
                          <a:spcPct val="100000"/>
                        </a:lnSpc>
                        <a:spcBef>
                          <a:spcPts val="0"/>
                        </a:spcBef>
                        <a:spcAft>
                          <a:spcPts val="0"/>
                        </a:spcAft>
                        <a:buNone/>
                      </a:pPr>
                      <a:r>
                        <a:rPr lang="en-US" sz="3000"/>
                        <a:t>9</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信頼性</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9"/>
                  </a:ext>
                </a:extLst>
              </a:tr>
              <a:tr h="635350">
                <a:tc>
                  <a:txBody>
                    <a:bodyPr/>
                    <a:lstStyle/>
                    <a:p>
                      <a:pPr marL="0" marR="0" lvl="0" indent="0" algn="ctr" rtl="0">
                        <a:lnSpc>
                          <a:spcPct val="100000"/>
                        </a:lnSpc>
                        <a:spcBef>
                          <a:spcPts val="0"/>
                        </a:spcBef>
                        <a:spcAft>
                          <a:spcPts val="0"/>
                        </a:spcAft>
                        <a:buNone/>
                      </a:pPr>
                      <a:r>
                        <a:rPr lang="en-US" sz="3000"/>
                        <a:t>10</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付加する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55</a:t>
            </a:fld>
            <a:endParaRPr/>
          </a:p>
        </p:txBody>
      </p:sp>
      <p:sp>
        <p:nvSpPr>
          <p:cNvPr id="666" name="Google Shape;666;p10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67" name="Google Shape;667;p102"/>
          <p:cNvGraphicFramePr/>
          <p:nvPr/>
        </p:nvGraphicFramePr>
        <p:xfrm>
          <a:off x="322871" y="2113346"/>
          <a:ext cx="11946225" cy="7238040"/>
        </p:xfrm>
        <a:graphic>
          <a:graphicData uri="http://schemas.openxmlformats.org/drawingml/2006/table">
            <a:tbl>
              <a:tblPr>
                <a:noFill/>
                <a:tableStyleId>{E502E495-70C0-4C9F-8C74-38BAFACAD256}</a:tableStyleId>
              </a:tblPr>
              <a:tblGrid>
                <a:gridCol w="862200">
                  <a:extLst>
                    <a:ext uri="{9D8B030D-6E8A-4147-A177-3AD203B41FA5}">
                      <a16:colId xmlns:a16="http://schemas.microsoft.com/office/drawing/2014/main" val="20000"/>
                    </a:ext>
                  </a:extLst>
                </a:gridCol>
                <a:gridCol w="4613950">
                  <a:extLst>
                    <a:ext uri="{9D8B030D-6E8A-4147-A177-3AD203B41FA5}">
                      <a16:colId xmlns:a16="http://schemas.microsoft.com/office/drawing/2014/main" val="20001"/>
                    </a:ext>
                  </a:extLst>
                </a:gridCol>
                <a:gridCol w="6470075">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意味</a:t>
                      </a:r>
                      <a:endParaRPr sz="30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63535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u="none" strike="noStrike" cap="none"/>
                        <a:t>1</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同一</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2</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チェックコード</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巡回冗長検査</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生成多項式</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割る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6</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余り</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7</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バースト誤り</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8</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ランダム誤り</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r h="635350">
                <a:tc>
                  <a:txBody>
                    <a:bodyPr/>
                    <a:lstStyle/>
                    <a:p>
                      <a:pPr marL="0" marR="0" lvl="0" indent="0" algn="ctr" rtl="0">
                        <a:lnSpc>
                          <a:spcPct val="100000"/>
                        </a:lnSpc>
                        <a:spcBef>
                          <a:spcPts val="0"/>
                        </a:spcBef>
                        <a:spcAft>
                          <a:spcPts val="0"/>
                        </a:spcAft>
                        <a:buNone/>
                      </a:pPr>
                      <a:r>
                        <a:rPr lang="en-US" sz="3000"/>
                        <a:t>9</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信頼性</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9"/>
                  </a:ext>
                </a:extLst>
              </a:tr>
              <a:tr h="635350">
                <a:tc>
                  <a:txBody>
                    <a:bodyPr/>
                    <a:lstStyle/>
                    <a:p>
                      <a:pPr marL="0" marR="0" lvl="0" indent="0" algn="ctr" rtl="0">
                        <a:lnSpc>
                          <a:spcPct val="100000"/>
                        </a:lnSpc>
                        <a:spcBef>
                          <a:spcPts val="0"/>
                        </a:spcBef>
                        <a:spcAft>
                          <a:spcPts val="0"/>
                        </a:spcAft>
                        <a:buNone/>
                      </a:pPr>
                      <a:r>
                        <a:rPr lang="en-US" sz="3000"/>
                        <a:t>10</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付加する</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0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56</a:t>
            </a:fld>
            <a:endParaRPr/>
          </a:p>
        </p:txBody>
      </p:sp>
      <p:sp>
        <p:nvSpPr>
          <p:cNvPr id="673" name="Google Shape;673;p10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74" name="Google Shape;674;p103"/>
          <p:cNvGraphicFramePr/>
          <p:nvPr/>
        </p:nvGraphicFramePr>
        <p:xfrm>
          <a:off x="396408" y="1924196"/>
          <a:ext cx="12211975" cy="7611674"/>
        </p:xfrm>
        <a:graphic>
          <a:graphicData uri="http://schemas.openxmlformats.org/drawingml/2006/table">
            <a:tbl>
              <a:tblPr>
                <a:noFill/>
                <a:tableStyleId>{E502E495-70C0-4C9F-8C74-38BAFACAD256}</a:tableStyleId>
              </a:tblPr>
              <a:tblGrid>
                <a:gridCol w="881375">
                  <a:extLst>
                    <a:ext uri="{9D8B030D-6E8A-4147-A177-3AD203B41FA5}">
                      <a16:colId xmlns:a16="http://schemas.microsoft.com/office/drawing/2014/main" val="20000"/>
                    </a:ext>
                  </a:extLst>
                </a:gridCol>
                <a:gridCol w="6102150">
                  <a:extLst>
                    <a:ext uri="{9D8B030D-6E8A-4147-A177-3AD203B41FA5}">
                      <a16:colId xmlns:a16="http://schemas.microsoft.com/office/drawing/2014/main" val="20001"/>
                    </a:ext>
                  </a:extLst>
                </a:gridCol>
                <a:gridCol w="5228450">
                  <a:extLst>
                    <a:ext uri="{9D8B030D-6E8A-4147-A177-3AD203B41FA5}">
                      <a16:colId xmlns:a16="http://schemas.microsoft.com/office/drawing/2014/main" val="20002"/>
                    </a:ext>
                  </a:extLst>
                </a:gridCol>
              </a:tblGrid>
              <a:tr h="623975">
                <a:tc>
                  <a:txBody>
                    <a:bodyPr/>
                    <a:lstStyle/>
                    <a:p>
                      <a:pPr marL="0" marR="0" lvl="0" indent="0" algn="ctr" rtl="0">
                        <a:lnSpc>
                          <a:spcPct val="100000"/>
                        </a:lnSpc>
                        <a:spcBef>
                          <a:spcPts val="0"/>
                        </a:spcBef>
                        <a:spcAft>
                          <a:spcPts val="0"/>
                        </a:spcAft>
                        <a:buClr>
                          <a:srgbClr val="000000"/>
                        </a:buClr>
                        <a:buSzPts val="3000"/>
                        <a:buFont typeface="Arial"/>
                        <a:buNone/>
                      </a:pPr>
                      <a:r>
                        <a:rPr lang="en-US" sz="2900" b="1" u="none" strike="noStrike" cap="none"/>
                        <a:t>No. </a:t>
                      </a:r>
                      <a:endParaRPr sz="2900" b="1" u="none" strike="noStrike" cap="none"/>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900" b="1"/>
                        <a:t>ベトナム語</a:t>
                      </a:r>
                      <a:endParaRPr sz="2900" b="1" u="none" strike="noStrike" cap="none"/>
                    </a:p>
                  </a:txBody>
                  <a:tcPr marL="91425" marR="91425" marT="91425" marB="91425">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900" b="1"/>
                        <a:t>日本語</a:t>
                      </a:r>
                      <a:endParaRPr sz="2900" b="1" u="none" strike="noStrike" cap="none"/>
                    </a:p>
                  </a:txBody>
                  <a:tcPr marL="91425" marR="91425" marT="91425" marB="91425">
                    <a:solidFill>
                      <a:srgbClr val="6FA8DC"/>
                    </a:solidFill>
                  </a:tcPr>
                </a:tc>
                <a:extLst>
                  <a:ext uri="{0D108BD9-81ED-4DB2-BD59-A6C34878D82A}">
                    <a16:rowId xmlns:a16="http://schemas.microsoft.com/office/drawing/2014/main" val="10000"/>
                  </a:ext>
                </a:extLst>
              </a:tr>
              <a:tr h="623975">
                <a:tc>
                  <a:txBody>
                    <a:bodyPr/>
                    <a:lstStyle/>
                    <a:p>
                      <a:pPr marL="457200" marR="0" lvl="0" indent="-228600" algn="l" rtl="0">
                        <a:lnSpc>
                          <a:spcPct val="100000"/>
                        </a:lnSpc>
                        <a:spcBef>
                          <a:spcPts val="0"/>
                        </a:spcBef>
                        <a:spcAft>
                          <a:spcPts val="0"/>
                        </a:spcAft>
                        <a:buClr>
                          <a:srgbClr val="000000"/>
                        </a:buClr>
                        <a:buSzPts val="3000"/>
                        <a:buFont typeface="Arial"/>
                        <a:buNone/>
                      </a:pPr>
                      <a:r>
                        <a:rPr lang="en-US" sz="2900" u="none" strike="noStrike" cap="none"/>
                        <a:t>1</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Đồng nhất, giống nhau</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6239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2</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Check code (Mã kiểm tra)</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110462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3</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Cyclic redundancy check </a:t>
                      </a:r>
                      <a:endParaRPr sz="2900"/>
                    </a:p>
                    <a:p>
                      <a:pPr marL="0" lvl="0" indent="0" algn="l" rtl="0">
                        <a:lnSpc>
                          <a:spcPct val="115000"/>
                        </a:lnSpc>
                        <a:spcBef>
                          <a:spcPts val="0"/>
                        </a:spcBef>
                        <a:spcAft>
                          <a:spcPts val="0"/>
                        </a:spcAft>
                        <a:buNone/>
                      </a:pPr>
                      <a:r>
                        <a:rPr lang="en-US" sz="2900"/>
                        <a:t>(Kiểm tra độ dư tuần hoàn) (CRC)</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000000"/>
                      </a:solidFill>
                      <a:prstDash val="solid"/>
                      <a:round/>
                      <a:headEnd type="none" w="sm" len="sm"/>
                      <a:tailEnd type="none" w="sm" len="sm"/>
                    </a:lnL>
                  </a:tcPr>
                </a:tc>
                <a:extLst>
                  <a:ext uri="{0D108BD9-81ED-4DB2-BD59-A6C34878D82A}">
                    <a16:rowId xmlns:a16="http://schemas.microsoft.com/office/drawing/2014/main" val="10003"/>
                  </a:ext>
                </a:extLst>
              </a:tr>
              <a:tr h="6239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4</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Đa thức đã tạo</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r h="6239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5</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Chia (phép chia), làm vỡ, đập vỡ</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5"/>
                  </a:ext>
                </a:extLst>
              </a:tr>
              <a:tr h="6239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6</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Dư, thừa</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6"/>
                  </a:ext>
                </a:extLst>
              </a:tr>
              <a:tr h="6239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7</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Burst error (Lỗi bệt)</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7"/>
                  </a:ext>
                </a:extLst>
              </a:tr>
              <a:tr h="623975">
                <a:tc>
                  <a:txBody>
                    <a:bodyPr/>
                    <a:lstStyle/>
                    <a:p>
                      <a:pPr marL="0" marR="0" lvl="0" indent="0" algn="ctr" rtl="0">
                        <a:lnSpc>
                          <a:spcPct val="100000"/>
                        </a:lnSpc>
                        <a:spcBef>
                          <a:spcPts val="0"/>
                        </a:spcBef>
                        <a:spcAft>
                          <a:spcPts val="0"/>
                        </a:spcAft>
                        <a:buClr>
                          <a:srgbClr val="000000"/>
                        </a:buClr>
                        <a:buSzPts val="3000"/>
                        <a:buFont typeface="Arial"/>
                        <a:buNone/>
                      </a:pPr>
                      <a:r>
                        <a:rPr lang="en-US" sz="2900" u="none" strike="noStrike" cap="none"/>
                        <a:t>8</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Random error (Lỗi ngẫu nhiên)</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8"/>
                  </a:ext>
                </a:extLst>
              </a:tr>
              <a:tr h="623975">
                <a:tc>
                  <a:txBody>
                    <a:bodyPr/>
                    <a:lstStyle/>
                    <a:p>
                      <a:pPr marL="0" marR="0" lvl="0" indent="0" algn="ctr" rtl="0">
                        <a:lnSpc>
                          <a:spcPct val="100000"/>
                        </a:lnSpc>
                        <a:spcBef>
                          <a:spcPts val="0"/>
                        </a:spcBef>
                        <a:spcAft>
                          <a:spcPts val="0"/>
                        </a:spcAft>
                        <a:buNone/>
                      </a:pPr>
                      <a:r>
                        <a:rPr lang="en-US" sz="2900"/>
                        <a:t>9</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Sự tin tưởng, sự tín nhiệm</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9"/>
                  </a:ext>
                </a:extLst>
              </a:tr>
              <a:tr h="623975">
                <a:tc>
                  <a:txBody>
                    <a:bodyPr/>
                    <a:lstStyle/>
                    <a:p>
                      <a:pPr marL="0" marR="0" lvl="0" indent="0" algn="ctr" rtl="0">
                        <a:lnSpc>
                          <a:spcPct val="100000"/>
                        </a:lnSpc>
                        <a:spcBef>
                          <a:spcPts val="0"/>
                        </a:spcBef>
                        <a:spcAft>
                          <a:spcPts val="0"/>
                        </a:spcAft>
                        <a:buNone/>
                      </a:pPr>
                      <a:r>
                        <a:rPr lang="en-US" sz="2900"/>
                        <a:t>10</a:t>
                      </a:r>
                      <a:endParaRPr sz="29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900"/>
                        <a:t>Thêm vào, cộng thêm</a:t>
                      </a:r>
                      <a:endParaRPr sz="29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b="0" i="0" u="none" strike="noStrike" cap="none">
                        <a:solidFill>
                          <a:srgbClr val="000000"/>
                        </a:solidFill>
                        <a:latin typeface="Arial"/>
                        <a:ea typeface="Arial"/>
                        <a:cs typeface="Arial"/>
                        <a:sym typeface="Arial"/>
                      </a:endParaRPr>
                    </a:p>
                  </a:txBody>
                  <a:tcPr marL="91425" marR="91425" marT="91425" marB="91425">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680" name="Google Shape;680;p10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57</a:t>
            </a:fld>
            <a:endParaRPr/>
          </a:p>
        </p:txBody>
      </p:sp>
      <p:sp>
        <p:nvSpPr>
          <p:cNvPr id="681" name="Google Shape;681;p10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b="0" i="0" u="none" strike="noStrike" cap="none">
                <a:solidFill>
                  <a:srgbClr val="000000"/>
                </a:solidFill>
                <a:latin typeface="Arial"/>
                <a:ea typeface="Arial"/>
                <a:cs typeface="Arial"/>
                <a:sym typeface="Arial"/>
              </a:rPr>
              <a:t>文章を読んで、</a:t>
            </a:r>
            <a:r>
              <a:rPr lang="en-US" sz="6400" b="0" i="0" u="none" strike="noStrike" cap="none">
                <a:solidFill>
                  <a:schemeClr val="accent5"/>
                </a:solidFill>
                <a:latin typeface="Arial"/>
                <a:ea typeface="Arial"/>
                <a:cs typeface="Arial"/>
                <a:sym typeface="Arial"/>
              </a:rPr>
              <a:t>意味を理解</a:t>
            </a:r>
            <a:r>
              <a:rPr lang="en-US" sz="6400" b="0" i="0" u="none" strike="noStrike" cap="none">
                <a:solidFill>
                  <a:srgbClr val="000000"/>
                </a:solidFill>
                <a:latin typeface="Arial"/>
                <a:ea typeface="Arial"/>
                <a:cs typeface="Arial"/>
                <a:sym typeface="Arial"/>
              </a:rPr>
              <a:t>できるようにしましょう</a:t>
            </a:r>
            <a:endParaRPr sz="6400" b="0" i="0" u="none" strike="noStrike" cap="none">
              <a:solidFill>
                <a:srgbClr val="000000"/>
              </a:solidFill>
              <a:latin typeface="Arial"/>
              <a:ea typeface="Arial"/>
              <a:cs typeface="Arial"/>
              <a:sym typeface="Arial"/>
            </a:endParaRPr>
          </a:p>
        </p:txBody>
      </p:sp>
      <p:pic>
        <p:nvPicPr>
          <p:cNvPr id="682" name="Google Shape;682;p104"/>
          <p:cNvPicPr preferRelativeResize="0"/>
          <p:nvPr/>
        </p:nvPicPr>
        <p:blipFill rotWithShape="1">
          <a:blip r:embed="rId3">
            <a:alphaModFix/>
          </a:blip>
          <a:srcRect/>
          <a:stretch/>
        </p:blipFill>
        <p:spPr>
          <a:xfrm>
            <a:off x="6982750" y="5404500"/>
            <a:ext cx="4836639" cy="3570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5"/>
          <p:cNvSpPr txBox="1">
            <a:spLocks noGrp="1"/>
          </p:cNvSpPr>
          <p:nvPr>
            <p:ph type="title"/>
          </p:nvPr>
        </p:nvSpPr>
        <p:spPr>
          <a:xfrm>
            <a:off x="1270000" y="-1302"/>
            <a:ext cx="10752600" cy="26325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sz="6300" b="0"/>
              <a:t>ハミング符号方式</a:t>
            </a:r>
            <a:endParaRPr sz="6300" b="0"/>
          </a:p>
          <a:p>
            <a:pPr marL="0" lvl="0" indent="0" algn="l" rtl="0">
              <a:lnSpc>
                <a:spcPct val="100000"/>
              </a:lnSpc>
              <a:spcBef>
                <a:spcPts val="0"/>
              </a:spcBef>
              <a:spcAft>
                <a:spcPts val="0"/>
              </a:spcAft>
              <a:buClr>
                <a:srgbClr val="C63024"/>
              </a:buClr>
              <a:buSzPts val="6400"/>
              <a:buFont typeface="Arial"/>
              <a:buNone/>
            </a:pPr>
            <a:r>
              <a:rPr lang="en-US" sz="6300" b="0"/>
              <a:t>CRC（巡回冗長検査</a:t>
            </a:r>
            <a:r>
              <a:rPr lang="en-US" b="0"/>
              <a:t>）</a:t>
            </a:r>
            <a:endParaRPr b="0"/>
          </a:p>
        </p:txBody>
      </p:sp>
      <p:sp>
        <p:nvSpPr>
          <p:cNvPr id="688" name="Google Shape;688;p10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58</a:t>
            </a:fld>
            <a:endParaRPr/>
          </a:p>
        </p:txBody>
      </p:sp>
      <p:sp>
        <p:nvSpPr>
          <p:cNvPr id="689" name="Google Shape;689;p105"/>
          <p:cNvSpPr txBox="1"/>
          <p:nvPr/>
        </p:nvSpPr>
        <p:spPr>
          <a:xfrm>
            <a:off x="356875" y="2850338"/>
            <a:ext cx="12032700" cy="6026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solidFill>
                  <a:schemeClr val="accent2"/>
                </a:solidFill>
              </a:rPr>
              <a:t>ハミング符号方式</a:t>
            </a:r>
            <a:r>
              <a:rPr lang="en-US" sz="3000"/>
              <a:t>は、同一のデータに対して、複数の方法でチェックコードを付ける方法です。メモリの誤り制御方式として用いられ、</a:t>
            </a:r>
            <a:endParaRPr sz="3000"/>
          </a:p>
          <a:p>
            <a:pPr marL="0" marR="0" lvl="0" indent="0" algn="l" rtl="0">
              <a:lnSpc>
                <a:spcPct val="115000"/>
              </a:lnSpc>
              <a:spcBef>
                <a:spcPts val="0"/>
              </a:spcBef>
              <a:spcAft>
                <a:spcPts val="0"/>
              </a:spcAft>
              <a:buClr>
                <a:schemeClr val="dk1"/>
              </a:buClr>
              <a:buSzPts val="1100"/>
              <a:buFont typeface="Arial"/>
              <a:buNone/>
            </a:pPr>
            <a:r>
              <a:rPr lang="en-US" sz="3000"/>
              <a:t>2ビットの誤り検出と1ビットの誤り訂正ができます。</a:t>
            </a:r>
            <a:endParaRPr sz="3000"/>
          </a:p>
          <a:p>
            <a:pPr marL="0" marR="0" lvl="0" indent="0" algn="l" rtl="0">
              <a:lnSpc>
                <a:spcPct val="115000"/>
              </a:lnSpc>
              <a:spcBef>
                <a:spcPts val="0"/>
              </a:spcBef>
              <a:spcAft>
                <a:spcPts val="0"/>
              </a:spcAft>
              <a:buClr>
                <a:schemeClr val="dk1"/>
              </a:buClr>
              <a:buSzPts val="1100"/>
              <a:buFont typeface="Arial"/>
              <a:buNone/>
            </a:pPr>
            <a:endParaRPr sz="3000"/>
          </a:p>
          <a:p>
            <a:pPr marL="0" marR="0" lvl="0" indent="0" algn="l" rtl="0">
              <a:lnSpc>
                <a:spcPct val="115000"/>
              </a:lnSpc>
              <a:spcBef>
                <a:spcPts val="0"/>
              </a:spcBef>
              <a:spcAft>
                <a:spcPts val="0"/>
              </a:spcAft>
              <a:buClr>
                <a:schemeClr val="dk1"/>
              </a:buClr>
              <a:buSzPts val="1100"/>
              <a:buFont typeface="Arial"/>
              <a:buNone/>
            </a:pPr>
            <a:r>
              <a:rPr lang="en-US" sz="3000">
                <a:solidFill>
                  <a:schemeClr val="accent2"/>
                </a:solidFill>
              </a:rPr>
              <a:t>CRC</a:t>
            </a:r>
            <a:r>
              <a:rPr lang="en-US" sz="3000"/>
              <a:t>（Cyclic Redundancy Check）は、ある生成多項式で割った余りをチェックコードとして付け加える方法です。1ビットの誤りしか訂正できないパリティ方式に比べて、連続したビット誤りであるバースト誤りやランダム誤りを検出できるため信頼性が高い方法です。</a:t>
            </a:r>
            <a:endParaRPr sz="3000"/>
          </a:p>
          <a:p>
            <a:pPr marL="0" marR="0" lvl="0" indent="0" algn="l" rtl="0">
              <a:lnSpc>
                <a:spcPct val="115000"/>
              </a:lnSpc>
              <a:spcBef>
                <a:spcPts val="0"/>
              </a:spcBef>
              <a:spcAft>
                <a:spcPts val="0"/>
              </a:spcAft>
              <a:buClr>
                <a:schemeClr val="dk1"/>
              </a:buClr>
              <a:buSzPts val="1100"/>
              <a:buFont typeface="Arial"/>
              <a:buNone/>
            </a:pP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6"/>
          <p:cNvSpPr txBox="1">
            <a:spLocks noGrp="1"/>
          </p:cNvSpPr>
          <p:nvPr>
            <p:ph type="title"/>
          </p:nvPr>
        </p:nvSpPr>
        <p:spPr>
          <a:xfrm>
            <a:off x="1270000" y="-1300"/>
            <a:ext cx="10752600" cy="22869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sz="6300" b="0"/>
              <a:t>チェックディジット</a:t>
            </a:r>
            <a:endParaRPr b="0"/>
          </a:p>
        </p:txBody>
      </p:sp>
      <p:sp>
        <p:nvSpPr>
          <p:cNvPr id="695" name="Google Shape;695;p10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59</a:t>
            </a:fld>
            <a:endParaRPr/>
          </a:p>
        </p:txBody>
      </p:sp>
      <p:sp>
        <p:nvSpPr>
          <p:cNvPr id="696" name="Google Shape;696;p106"/>
          <p:cNvSpPr txBox="1"/>
          <p:nvPr/>
        </p:nvSpPr>
        <p:spPr>
          <a:xfrm>
            <a:off x="356875" y="2631075"/>
            <a:ext cx="12360300" cy="22869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000">
                <a:solidFill>
                  <a:srgbClr val="00882B"/>
                </a:solidFill>
              </a:rPr>
              <a:t>チェックディジット</a:t>
            </a:r>
            <a:r>
              <a:rPr lang="en-US" sz="3000">
                <a:solidFill>
                  <a:schemeClr val="dk1"/>
                </a:solidFill>
              </a:rPr>
              <a:t>は、入力したコードの値の誤りなどを検出する</a:t>
            </a:r>
            <a:br>
              <a:rPr lang="en-US" sz="3000">
                <a:solidFill>
                  <a:schemeClr val="dk1"/>
                </a:solidFill>
              </a:rPr>
            </a:br>
            <a:r>
              <a:rPr lang="en-US" sz="3000">
                <a:solidFill>
                  <a:schemeClr val="dk1"/>
                </a:solidFill>
              </a:rPr>
              <a:t>ために元のコードに付加される数字や文字のことです。一定の計算式</a:t>
            </a:r>
            <a:br>
              <a:rPr lang="en-US" sz="3000">
                <a:solidFill>
                  <a:schemeClr val="dk1"/>
                </a:solidFill>
              </a:rPr>
            </a:br>
            <a:r>
              <a:rPr lang="en-US" sz="3000">
                <a:solidFill>
                  <a:schemeClr val="dk1"/>
                </a:solidFill>
              </a:rPr>
              <a:t>によって最後けたが正しいかをチェックし、入力ミスを検出できます。</a:t>
            </a:r>
            <a:endParaRPr sz="3000">
              <a:solidFill>
                <a:schemeClr val="dk1"/>
              </a:solidFill>
            </a:endParaRPr>
          </a:p>
        </p:txBody>
      </p:sp>
      <p:sp>
        <p:nvSpPr>
          <p:cNvPr id="697" name="Google Shape;697;p106"/>
          <p:cNvSpPr txBox="1"/>
          <p:nvPr/>
        </p:nvSpPr>
        <p:spPr>
          <a:xfrm>
            <a:off x="477925" y="5288750"/>
            <a:ext cx="11790600" cy="170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0"/>
              </a:spcBef>
              <a:spcAft>
                <a:spcPts val="3000"/>
              </a:spcAft>
              <a:buClr>
                <a:schemeClr val="dk1"/>
              </a:buClr>
              <a:buSzPts val="1100"/>
              <a:buFont typeface="Arial"/>
              <a:buNone/>
            </a:pPr>
            <a:r>
              <a:rPr lang="en-US" sz="3000">
                <a:solidFill>
                  <a:srgbClr val="00882B"/>
                </a:solidFill>
              </a:rPr>
              <a:t>Check digit</a:t>
            </a:r>
            <a:r>
              <a:rPr lang="en-US" sz="3000">
                <a:solidFill>
                  <a:schemeClr val="dk1"/>
                </a:solidFill>
              </a:rPr>
              <a:t> là các chữ và số được thêm vào mã gốc để phát hiện lỗi trong giá trị mã đã input. Có thể kiểm tra xem ký tự cuối cùng có đúng không, và phát hiện lỗi input theo một công thức nhất định.</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p:cTn id="7" dur="5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310" name="Google Shape;310;p53"/>
          <p:cNvSpPr txBox="1">
            <a:spLocks noGrp="1"/>
          </p:cNvSpPr>
          <p:nvPr>
            <p:ph type="body" idx="1"/>
          </p:nvPr>
        </p:nvSpPr>
        <p:spPr>
          <a:xfrm>
            <a:off x="952500" y="2292051"/>
            <a:ext cx="11099700" cy="69531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44500" algn="l" rtl="0">
              <a:lnSpc>
                <a:spcPct val="60000"/>
              </a:lnSpc>
              <a:spcBef>
                <a:spcPts val="2400"/>
              </a:spcBef>
              <a:spcAft>
                <a:spcPts val="0"/>
              </a:spcAft>
              <a:buClr>
                <a:srgbClr val="000000"/>
              </a:buClr>
              <a:buSzPts val="2560"/>
              <a:buFont typeface="Arial"/>
              <a:buChar char="•"/>
            </a:pPr>
            <a:r>
              <a:rPr lang="en-US"/>
              <a:t>FEの内容</a:t>
            </a:r>
            <a:r>
              <a:rPr lang="en-US" sz="3200" b="0" i="0" u="none" strike="noStrike" cap="none">
                <a:solidFill>
                  <a:srgbClr val="000000"/>
                </a:solidFill>
                <a:latin typeface="Arial"/>
                <a:ea typeface="Arial"/>
                <a:cs typeface="Arial"/>
                <a:sym typeface="Arial"/>
              </a:rPr>
              <a:t>を理解する</a:t>
            </a:r>
            <a:endParaRPr sz="3200" b="0" i="0" u="none" strike="noStrike" cap="none">
              <a:solidFill>
                <a:srgbClr val="000000"/>
              </a:solidFill>
              <a:latin typeface="Arial"/>
              <a:ea typeface="Arial"/>
              <a:cs typeface="Arial"/>
              <a:sym typeface="Arial"/>
            </a:endParaRPr>
          </a:p>
          <a:p>
            <a:pPr marL="1333500" lvl="2" indent="-444500" algn="l" rtl="0">
              <a:lnSpc>
                <a:spcPct val="60000"/>
              </a:lnSpc>
              <a:spcBef>
                <a:spcPts val="2400"/>
              </a:spcBef>
              <a:spcAft>
                <a:spcPts val="0"/>
              </a:spcAft>
              <a:buClr>
                <a:srgbClr val="000000"/>
              </a:buClr>
              <a:buSzPts val="2560"/>
              <a:buFont typeface="Arial"/>
              <a:buChar char="•"/>
            </a:pPr>
            <a:r>
              <a:rPr lang="en-US"/>
              <a:t>専門用語を使った日本語の文章を理解する</a:t>
            </a:r>
            <a:endParaRPr/>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44500" algn="l" rtl="0">
              <a:lnSpc>
                <a:spcPct val="60000"/>
              </a:lnSpc>
              <a:spcBef>
                <a:spcPts val="2400"/>
              </a:spcBef>
              <a:spcAft>
                <a:spcPts val="0"/>
              </a:spcAft>
              <a:buClr>
                <a:srgbClr val="000000"/>
              </a:buClr>
              <a:buSzPts val="2560"/>
              <a:buFont typeface="Arial"/>
              <a:buChar char="•"/>
            </a:pPr>
            <a:r>
              <a:rPr lang="en-US"/>
              <a:t>新しい言葉を正しく読むことができる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t>新しい言葉の意味を理解することができる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新しい言葉を使って作文できる</a:t>
            </a:r>
            <a:endParaRPr>
              <a:solidFill>
                <a:schemeClr val="dk1"/>
              </a:solidFill>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日本語の文法を理解することができる</a:t>
            </a:r>
            <a:endParaRPr>
              <a:solidFill>
                <a:schemeClr val="dk1"/>
              </a:solidFill>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日本語の文章をベトナム語に翻訳することができる</a:t>
            </a:r>
            <a:endParaRPr>
              <a:solidFill>
                <a:schemeClr val="dk1"/>
              </a:solidFill>
            </a:endParaRPr>
          </a:p>
          <a:p>
            <a:pPr marL="0" lvl="0" indent="0" algn="l" rtl="0">
              <a:lnSpc>
                <a:spcPct val="80000"/>
              </a:lnSpc>
              <a:spcBef>
                <a:spcPts val="2400"/>
              </a:spcBef>
              <a:spcAft>
                <a:spcPts val="0"/>
              </a:spcAft>
              <a:buSzPts val="3200"/>
              <a:buNone/>
            </a:pPr>
            <a:endParaRPr>
              <a:solidFill>
                <a:schemeClr val="dk1"/>
              </a:solidFill>
            </a:endParaRPr>
          </a:p>
        </p:txBody>
      </p:sp>
      <p:sp>
        <p:nvSpPr>
          <p:cNvPr id="311" name="Google Shape;311;p53"/>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6</a:t>
            </a:fld>
            <a:endParaRPr sz="2000">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60</a:t>
            </a:fld>
            <a:endParaRPr/>
          </a:p>
        </p:txBody>
      </p:sp>
      <p:sp>
        <p:nvSpPr>
          <p:cNvPr id="703" name="Google Shape;703;p10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用語</a:t>
            </a:r>
            <a:endParaRPr/>
          </a:p>
        </p:txBody>
      </p:sp>
      <p:graphicFrame>
        <p:nvGraphicFramePr>
          <p:cNvPr id="704" name="Google Shape;704;p107"/>
          <p:cNvGraphicFramePr/>
          <p:nvPr/>
        </p:nvGraphicFramePr>
        <p:xfrm>
          <a:off x="305171" y="2435646"/>
          <a:ext cx="12394450" cy="5894150"/>
        </p:xfrm>
        <a:graphic>
          <a:graphicData uri="http://schemas.openxmlformats.org/drawingml/2006/table">
            <a:tbl>
              <a:tblPr>
                <a:noFill/>
                <a:tableStyleId>{E502E495-70C0-4C9F-8C74-38BAFACAD256}</a:tableStyleId>
              </a:tblPr>
              <a:tblGrid>
                <a:gridCol w="894550">
                  <a:extLst>
                    <a:ext uri="{9D8B030D-6E8A-4147-A177-3AD203B41FA5}">
                      <a16:colId xmlns:a16="http://schemas.microsoft.com/office/drawing/2014/main" val="20000"/>
                    </a:ext>
                  </a:extLst>
                </a:gridCol>
                <a:gridCol w="3871900">
                  <a:extLst>
                    <a:ext uri="{9D8B030D-6E8A-4147-A177-3AD203B41FA5}">
                      <a16:colId xmlns:a16="http://schemas.microsoft.com/office/drawing/2014/main" val="20001"/>
                    </a:ext>
                  </a:extLst>
                </a:gridCol>
                <a:gridCol w="7628000">
                  <a:extLst>
                    <a:ext uri="{9D8B030D-6E8A-4147-A177-3AD203B41FA5}">
                      <a16:colId xmlns:a16="http://schemas.microsoft.com/office/drawing/2014/main" val="20002"/>
                    </a:ext>
                  </a:extLst>
                </a:gridCol>
              </a:tblGrid>
              <a:tr h="7501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nchor="ctr">
                    <a:lnB w="9525" cap="flat" cmpd="sng">
                      <a:solidFill>
                        <a:srgbClr val="9E9E9E"/>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用語</a:t>
                      </a:r>
                      <a:endParaRPr sz="3000" b="1" u="none" strike="noStrike" cap="none"/>
                    </a:p>
                  </a:txBody>
                  <a:tcPr marL="91425" marR="91425" marT="91425" marB="91425" anchor="ctr">
                    <a:lnB w="9525" cap="flat" cmpd="sng">
                      <a:solidFill>
                        <a:srgbClr val="CCCCCC"/>
                      </a:solidFill>
                      <a:prstDash val="solid"/>
                      <a:round/>
                      <a:headEnd type="none" w="sm" len="sm"/>
                      <a:tailEnd type="none" w="sm" len="sm"/>
                    </a:lnB>
                    <a:solidFill>
                      <a:srgbClr val="6FA8DC"/>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説明</a:t>
                      </a:r>
                      <a:endParaRPr sz="3000" b="1" u="none" strike="noStrike" cap="none"/>
                    </a:p>
                  </a:txBody>
                  <a:tcPr marL="91425" marR="91425" marT="91425" marB="91425" anchor="ctr">
                    <a:solidFill>
                      <a:srgbClr val="6FA8DC"/>
                    </a:solidFill>
                  </a:tcPr>
                </a:tc>
                <a:extLst>
                  <a:ext uri="{0D108BD9-81ED-4DB2-BD59-A6C34878D82A}">
                    <a16:rowId xmlns:a16="http://schemas.microsoft.com/office/drawing/2014/main" val="10000"/>
                  </a:ext>
                </a:extLst>
              </a:tr>
              <a:tr h="1286000">
                <a:tc>
                  <a:txBody>
                    <a:bodyPr/>
                    <a:lstStyle/>
                    <a:p>
                      <a:pPr marL="457200" marR="0" lvl="0" indent="-228600" algn="l" rtl="0">
                        <a:lnSpc>
                          <a:spcPct val="100000"/>
                        </a:lnSpc>
                        <a:spcBef>
                          <a:spcPts val="0"/>
                        </a:spcBef>
                        <a:spcAft>
                          <a:spcPts val="0"/>
                        </a:spcAft>
                        <a:buClr>
                          <a:srgbClr val="000000"/>
                        </a:buClr>
                        <a:buSzPts val="3000"/>
                        <a:buFont typeface="Arial"/>
                        <a:buNone/>
                      </a:pPr>
                      <a:r>
                        <a:rPr lang="en-US" sz="3000"/>
                        <a:t>1</a:t>
                      </a:r>
                      <a:endParaRPr sz="30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垂直パリティ</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3000"/>
                        <a:t>1文字ごとにパリティを付け加え、1ビットの誤りを検出できる</a:t>
                      </a:r>
                      <a:endParaRPr sz="30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1"/>
                  </a:ext>
                </a:extLst>
              </a:tr>
              <a:tr h="1286000">
                <a:tc>
                  <a:txBody>
                    <a:bodyPr/>
                    <a:lstStyle/>
                    <a:p>
                      <a:pPr marL="0" marR="0" lvl="0" indent="0" algn="ctr" rtl="0">
                        <a:lnSpc>
                          <a:spcPct val="100000"/>
                        </a:lnSpc>
                        <a:spcBef>
                          <a:spcPts val="0"/>
                        </a:spcBef>
                        <a:spcAft>
                          <a:spcPts val="0"/>
                        </a:spcAft>
                        <a:buClr>
                          <a:srgbClr val="000000"/>
                        </a:buClr>
                        <a:buSzPts val="3000"/>
                        <a:buFont typeface="Arial"/>
                        <a:buNone/>
                      </a:pPr>
                      <a:r>
                        <a:rPr lang="en-US" sz="3000"/>
                        <a:t>2</a:t>
                      </a:r>
                      <a:endParaRPr sz="30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ハミング符号方式</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3000"/>
                        <a:t>同一のデータに、複数の方法でチェックコードを付ける</a:t>
                      </a:r>
                      <a:endParaRPr sz="30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2"/>
                  </a:ext>
                </a:extLst>
              </a:tr>
              <a:tr h="12860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CRC</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3000"/>
                        <a:t>ビット列を</a:t>
                      </a:r>
                      <a:r>
                        <a:rPr lang="en-US" sz="3000">
                          <a:solidFill>
                            <a:schemeClr val="dk1"/>
                          </a:solidFill>
                        </a:rPr>
                        <a:t>生成多項式で割った余りで誤りをチェックする</a:t>
                      </a:r>
                      <a:endParaRPr sz="30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3"/>
                  </a:ext>
                </a:extLst>
              </a:tr>
              <a:tr h="128600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4</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t>チェックディジット</a:t>
                      </a:r>
                      <a:endParaRPr sz="3000"/>
                    </a:p>
                  </a:txBody>
                  <a:tcPr marL="28575" marR="28575" marT="91425" marB="9142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3000"/>
                        <a:t>一定の計算式によって元のコードに数字を付加し、入力値の誤りを検出できる</a:t>
                      </a:r>
                      <a:endParaRPr sz="3000" b="0" i="0" u="none" strike="noStrike" cap="none">
                        <a:solidFill>
                          <a:srgbClr val="000000"/>
                        </a:solidFill>
                        <a:latin typeface="Arial"/>
                        <a:ea typeface="Arial"/>
                        <a:cs typeface="Arial"/>
                        <a:sym typeface="Arial"/>
                      </a:endParaRPr>
                    </a:p>
                  </a:txBody>
                  <a:tcPr marL="91425" marR="91425" marT="91425" marB="91425" anchor="ctr">
                    <a:lnL w="9525" cap="flat" cmpd="sng">
                      <a:solidFill>
                        <a:srgbClr val="CCCCCC"/>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0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 練習問題</a:t>
            </a:r>
            <a:endParaRPr/>
          </a:p>
        </p:txBody>
      </p:sp>
      <p:sp>
        <p:nvSpPr>
          <p:cNvPr id="710" name="Google Shape;710;p10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0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問題1</a:t>
            </a:r>
            <a:endParaRPr sz="5800"/>
          </a:p>
        </p:txBody>
      </p:sp>
      <p:sp>
        <p:nvSpPr>
          <p:cNvPr id="716" name="Google Shape;716;p10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62</a:t>
            </a:fld>
            <a:endParaRPr/>
          </a:p>
        </p:txBody>
      </p:sp>
      <p:sp>
        <p:nvSpPr>
          <p:cNvPr id="717" name="Google Shape;717;p109"/>
          <p:cNvSpPr txBox="1">
            <a:spLocks noGrp="1"/>
          </p:cNvSpPr>
          <p:nvPr>
            <p:ph type="body" idx="1"/>
          </p:nvPr>
        </p:nvSpPr>
        <p:spPr>
          <a:xfrm>
            <a:off x="647700" y="5607650"/>
            <a:ext cx="11764800" cy="24981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dirty="0"/>
              <a:t>30、3F、7A</a:t>
            </a:r>
            <a:endParaRPr dirty="0"/>
          </a:p>
          <a:p>
            <a:pPr marL="457200" lvl="0" indent="-431800" algn="l" rtl="0">
              <a:lnSpc>
                <a:spcPct val="115000"/>
              </a:lnSpc>
              <a:spcBef>
                <a:spcPts val="0"/>
              </a:spcBef>
              <a:spcAft>
                <a:spcPts val="0"/>
              </a:spcAft>
              <a:buSzPts val="3200"/>
              <a:buAutoNum type="arabicPeriod"/>
            </a:pPr>
            <a:r>
              <a:rPr lang="en-US" dirty="0"/>
              <a:t>30、3F、FA</a:t>
            </a:r>
            <a:endParaRPr dirty="0"/>
          </a:p>
          <a:p>
            <a:pPr marL="457200" lvl="0" indent="-431800" algn="l" rtl="0">
              <a:lnSpc>
                <a:spcPct val="115000"/>
              </a:lnSpc>
              <a:spcBef>
                <a:spcPts val="0"/>
              </a:spcBef>
              <a:spcAft>
                <a:spcPts val="0"/>
              </a:spcAft>
              <a:buSzPts val="3200"/>
              <a:buAutoNum type="arabicPeriod"/>
            </a:pPr>
            <a:r>
              <a:rPr lang="en-US" dirty="0"/>
              <a:t>B0、3F、FA</a:t>
            </a:r>
            <a:endParaRPr dirty="0"/>
          </a:p>
          <a:p>
            <a:pPr marL="457200" lvl="0" indent="-431800" algn="l" rtl="0">
              <a:lnSpc>
                <a:spcPct val="115000"/>
              </a:lnSpc>
              <a:spcBef>
                <a:spcPts val="0"/>
              </a:spcBef>
              <a:spcAft>
                <a:spcPts val="0"/>
              </a:spcAft>
              <a:buSzPts val="3200"/>
              <a:buAutoNum type="arabicPeriod"/>
            </a:pPr>
            <a:r>
              <a:rPr lang="en-US" dirty="0"/>
              <a:t>B0、BF、7A</a:t>
            </a:r>
            <a:endParaRPr dirty="0"/>
          </a:p>
        </p:txBody>
      </p:sp>
      <p:sp>
        <p:nvSpPr>
          <p:cNvPr id="718" name="Google Shape;718;p109"/>
          <p:cNvSpPr txBox="1">
            <a:spLocks noGrp="1"/>
          </p:cNvSpPr>
          <p:nvPr>
            <p:ph type="body" idx="1"/>
          </p:nvPr>
        </p:nvSpPr>
        <p:spPr>
          <a:xfrm>
            <a:off x="647700" y="2133500"/>
            <a:ext cx="11949600" cy="136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dirty="0"/>
              <a:t>7ビットの文字コードの先頭に1ビットの偶数パリティビットを</a:t>
            </a:r>
            <a:endParaRPr dirty="0"/>
          </a:p>
          <a:p>
            <a:pPr marL="0" lvl="0" indent="0" algn="l" rtl="0">
              <a:lnSpc>
                <a:spcPct val="150000"/>
              </a:lnSpc>
              <a:spcBef>
                <a:spcPts val="0"/>
              </a:spcBef>
              <a:spcAft>
                <a:spcPts val="0"/>
              </a:spcAft>
              <a:buClr>
                <a:srgbClr val="000000"/>
              </a:buClr>
              <a:buSzPts val="3200"/>
              <a:buFont typeface="Arial"/>
              <a:buNone/>
            </a:pPr>
            <a:r>
              <a:rPr lang="en-US" dirty="0"/>
              <a:t>付加するとき、文字コード30、3F、7Aにパリティビットを付加したものはどれか。</a:t>
            </a:r>
            <a:endParaRPr dirty="0"/>
          </a:p>
          <a:p>
            <a:pPr marL="0" lvl="0" indent="0" algn="l" rtl="0">
              <a:lnSpc>
                <a:spcPct val="150000"/>
              </a:lnSpc>
              <a:spcBef>
                <a:spcPts val="0"/>
              </a:spcBef>
              <a:spcAft>
                <a:spcPts val="0"/>
              </a:spcAft>
              <a:buClr>
                <a:schemeClr val="dk1"/>
              </a:buClr>
              <a:buSzPts val="1100"/>
              <a:buFont typeface="Arial"/>
              <a:buNone/>
            </a:pPr>
            <a:r>
              <a:rPr lang="en-US" dirty="0"/>
              <a:t>ここで、文字コードは16進数で表している。</a:t>
            </a:r>
            <a:endParaRPr dirty="0"/>
          </a:p>
          <a:p>
            <a:pPr marL="0" lvl="0" indent="0" algn="l" rtl="0">
              <a:lnSpc>
                <a:spcPct val="150000"/>
              </a:lnSpc>
              <a:spcBef>
                <a:spcPts val="0"/>
              </a:spcBef>
              <a:spcAft>
                <a:spcPts val="0"/>
              </a:spcAft>
              <a:buClr>
                <a:srgbClr val="000000"/>
              </a:buClr>
              <a:buSzPts val="3200"/>
              <a:buFont typeface="Arial"/>
              <a:buNone/>
            </a:pP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問題2</a:t>
            </a:r>
            <a:endParaRPr sz="5800"/>
          </a:p>
        </p:txBody>
      </p:sp>
      <p:sp>
        <p:nvSpPr>
          <p:cNvPr id="724" name="Google Shape;724;p1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63</a:t>
            </a:fld>
            <a:endParaRPr/>
          </a:p>
        </p:txBody>
      </p:sp>
      <p:sp>
        <p:nvSpPr>
          <p:cNvPr id="725" name="Google Shape;725;p110"/>
          <p:cNvSpPr txBox="1">
            <a:spLocks noGrp="1"/>
          </p:cNvSpPr>
          <p:nvPr>
            <p:ph type="body" idx="1"/>
          </p:nvPr>
        </p:nvSpPr>
        <p:spPr>
          <a:xfrm>
            <a:off x="647700" y="5846850"/>
            <a:ext cx="11764800" cy="27375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dirty="0" err="1">
                <a:highlight>
                  <a:srgbClr val="FFFF00"/>
                </a:highlight>
              </a:rPr>
              <a:t>CRC方式</a:t>
            </a:r>
            <a:endParaRPr dirty="0">
              <a:highlight>
                <a:srgbClr val="FFFF00"/>
              </a:highlight>
            </a:endParaRPr>
          </a:p>
          <a:p>
            <a:pPr marL="457200" lvl="0" indent="-431800" algn="l" rtl="0">
              <a:lnSpc>
                <a:spcPct val="115000"/>
              </a:lnSpc>
              <a:spcBef>
                <a:spcPts val="0"/>
              </a:spcBef>
              <a:spcAft>
                <a:spcPts val="0"/>
              </a:spcAft>
              <a:buSzPts val="3200"/>
              <a:buAutoNum type="arabicPeriod"/>
            </a:pPr>
            <a:r>
              <a:rPr lang="en-US" dirty="0" err="1"/>
              <a:t>垂直パリティチェック方式</a:t>
            </a:r>
            <a:endParaRPr dirty="0"/>
          </a:p>
          <a:p>
            <a:pPr marL="457200" lvl="0" indent="-431800" algn="l" rtl="0">
              <a:lnSpc>
                <a:spcPct val="115000"/>
              </a:lnSpc>
              <a:spcBef>
                <a:spcPts val="0"/>
              </a:spcBef>
              <a:spcAft>
                <a:spcPts val="0"/>
              </a:spcAft>
              <a:buSzPts val="3200"/>
              <a:buAutoNum type="arabicPeriod"/>
            </a:pPr>
            <a:r>
              <a:rPr lang="en-US" dirty="0" err="1"/>
              <a:t>水平パリティチェック方式</a:t>
            </a:r>
            <a:endParaRPr dirty="0"/>
          </a:p>
          <a:p>
            <a:pPr marL="457200" lvl="0" indent="-431800" algn="l" rtl="0">
              <a:lnSpc>
                <a:spcPct val="115000"/>
              </a:lnSpc>
              <a:spcBef>
                <a:spcPts val="0"/>
              </a:spcBef>
              <a:spcAft>
                <a:spcPts val="0"/>
              </a:spcAft>
              <a:buSzPts val="3200"/>
              <a:buAutoNum type="arabicPeriod"/>
            </a:pPr>
            <a:r>
              <a:rPr lang="en-US" dirty="0" err="1"/>
              <a:t>ハミング符号方式</a:t>
            </a:r>
            <a:endParaRPr dirty="0"/>
          </a:p>
        </p:txBody>
      </p:sp>
      <p:sp>
        <p:nvSpPr>
          <p:cNvPr id="726" name="Google Shape;726;p110"/>
          <p:cNvSpPr txBox="1">
            <a:spLocks noGrp="1"/>
          </p:cNvSpPr>
          <p:nvPr>
            <p:ph type="body" idx="1"/>
          </p:nvPr>
        </p:nvSpPr>
        <p:spPr>
          <a:xfrm>
            <a:off x="647700" y="2133500"/>
            <a:ext cx="11922900" cy="136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dirty="0" err="1">
                <a:solidFill>
                  <a:schemeClr val="dk1"/>
                </a:solidFill>
                <a:highlight>
                  <a:srgbClr val="FFFFFF"/>
                </a:highlight>
              </a:rPr>
              <a:t>送信側では、ビット列をある生成多項式で割った余りを</a:t>
            </a:r>
            <a:endParaRPr dirty="0">
              <a:solidFill>
                <a:schemeClr val="dk1"/>
              </a:solidFill>
              <a:highlight>
                <a:srgbClr val="FFFFFF"/>
              </a:highlight>
            </a:endParaRPr>
          </a:p>
          <a:p>
            <a:pPr marL="0" lvl="0" indent="0" algn="l" rtl="0">
              <a:lnSpc>
                <a:spcPct val="150000"/>
              </a:lnSpc>
              <a:spcBef>
                <a:spcPts val="0"/>
              </a:spcBef>
              <a:spcAft>
                <a:spcPts val="0"/>
              </a:spcAft>
              <a:buClr>
                <a:srgbClr val="000000"/>
              </a:buClr>
              <a:buSzPts val="3200"/>
              <a:buFont typeface="Arial"/>
              <a:buNone/>
            </a:pPr>
            <a:r>
              <a:rPr lang="en-US" dirty="0" err="1">
                <a:solidFill>
                  <a:schemeClr val="dk1"/>
                </a:solidFill>
                <a:highlight>
                  <a:srgbClr val="FFFFFF"/>
                </a:highlight>
              </a:rPr>
              <a:t>そのビット列に付加して送信し、受信側では、受信したビット列が同じ生成多項式で割り切れるか否かで誤りの発生を判断する</a:t>
            </a:r>
            <a:endParaRPr dirty="0">
              <a:solidFill>
                <a:schemeClr val="dk1"/>
              </a:solidFill>
              <a:highlight>
                <a:srgbClr val="FFFFFF"/>
              </a:highlight>
            </a:endParaRPr>
          </a:p>
          <a:p>
            <a:pPr marL="0" lvl="0" indent="0" algn="l" rtl="0">
              <a:lnSpc>
                <a:spcPct val="150000"/>
              </a:lnSpc>
              <a:spcBef>
                <a:spcPts val="0"/>
              </a:spcBef>
              <a:spcAft>
                <a:spcPts val="0"/>
              </a:spcAft>
              <a:buClr>
                <a:srgbClr val="000000"/>
              </a:buClr>
              <a:buSzPts val="3200"/>
              <a:buFont typeface="Arial"/>
              <a:buNone/>
            </a:pPr>
            <a:r>
              <a:rPr lang="en-US" dirty="0" err="1">
                <a:solidFill>
                  <a:schemeClr val="dk1"/>
                </a:solidFill>
                <a:highlight>
                  <a:srgbClr val="FFFFFF"/>
                </a:highlight>
              </a:rPr>
              <a:t>誤り検査方式はどれか</a:t>
            </a:r>
            <a:r>
              <a:rPr lang="en-US" dirty="0">
                <a:solidFill>
                  <a:schemeClr val="dk1"/>
                </a:solidFill>
                <a:highlight>
                  <a:srgbClr val="FFFFFF"/>
                </a:highlight>
              </a:rPr>
              <a:t>。</a:t>
            </a:r>
            <a:endParaRPr sz="850" b="1" dirty="0">
              <a:solidFill>
                <a:srgbClr val="1B331B"/>
              </a:solidFill>
            </a:endParaRPr>
          </a:p>
          <a:p>
            <a:pPr marL="0" lvl="0" indent="0" algn="l" rtl="0">
              <a:lnSpc>
                <a:spcPct val="150000"/>
              </a:lnSpc>
              <a:spcBef>
                <a:spcPts val="0"/>
              </a:spcBef>
              <a:spcAft>
                <a:spcPts val="0"/>
              </a:spcAft>
              <a:buClr>
                <a:srgbClr val="000000"/>
              </a:buClr>
              <a:buSzPts val="3200"/>
              <a:buFont typeface="Arial"/>
              <a:buNone/>
            </a:pPr>
            <a:endParaRPr dirty="0">
              <a:solidFill>
                <a:schemeClr val="dk1"/>
              </a:solidFill>
              <a:highlight>
                <a:srgbClr val="FFFFFF"/>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問題3</a:t>
            </a:r>
            <a:endParaRPr sz="5800"/>
          </a:p>
        </p:txBody>
      </p:sp>
      <p:sp>
        <p:nvSpPr>
          <p:cNvPr id="732" name="Google Shape;732;p1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64</a:t>
            </a:fld>
            <a:endParaRPr/>
          </a:p>
        </p:txBody>
      </p:sp>
      <p:sp>
        <p:nvSpPr>
          <p:cNvPr id="733" name="Google Shape;733;p111"/>
          <p:cNvSpPr txBox="1">
            <a:spLocks noGrp="1"/>
          </p:cNvSpPr>
          <p:nvPr>
            <p:ph type="body" idx="1"/>
          </p:nvPr>
        </p:nvSpPr>
        <p:spPr>
          <a:xfrm>
            <a:off x="647700" y="2133500"/>
            <a:ext cx="12357000" cy="136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dirty="0" err="1">
                <a:solidFill>
                  <a:schemeClr val="dk1"/>
                </a:solidFill>
              </a:rPr>
              <a:t>チェックディジットを利用する目的として、適切なものはどれか</a:t>
            </a:r>
            <a:r>
              <a:rPr lang="en-US" dirty="0">
                <a:solidFill>
                  <a:schemeClr val="dk1"/>
                </a:solidFill>
              </a:rPr>
              <a:t>。</a:t>
            </a:r>
            <a:endParaRPr dirty="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dirty="0">
              <a:solidFill>
                <a:schemeClr val="dk1"/>
              </a:solidFill>
            </a:endParaRPr>
          </a:p>
          <a:p>
            <a:pPr marL="457200" lvl="0" indent="-431800" algn="l" rtl="0">
              <a:lnSpc>
                <a:spcPct val="115000"/>
              </a:lnSpc>
              <a:spcBef>
                <a:spcPts val="0"/>
              </a:spcBef>
              <a:spcAft>
                <a:spcPts val="0"/>
              </a:spcAft>
              <a:buSzPts val="3200"/>
              <a:buAutoNum type="arabicPeriod"/>
            </a:pPr>
            <a:r>
              <a:rPr lang="en-US" dirty="0" err="1"/>
              <a:t>数値項目へ入力したデータに、英字や記号が混入した誤りを</a:t>
            </a:r>
            <a:endParaRPr dirty="0"/>
          </a:p>
          <a:p>
            <a:pPr marL="457200" lvl="0" indent="0" algn="l" rtl="0">
              <a:lnSpc>
                <a:spcPct val="150000"/>
              </a:lnSpc>
              <a:spcBef>
                <a:spcPts val="0"/>
              </a:spcBef>
              <a:spcAft>
                <a:spcPts val="0"/>
              </a:spcAft>
              <a:buNone/>
            </a:pPr>
            <a:r>
              <a:rPr lang="en-US" dirty="0" err="1"/>
              <a:t>検出する</a:t>
            </a:r>
            <a:r>
              <a:rPr lang="en-US" dirty="0"/>
              <a:t>。</a:t>
            </a:r>
            <a:endParaRPr dirty="0"/>
          </a:p>
          <a:p>
            <a:pPr marL="457200" lvl="0" indent="-431800" algn="l" rtl="0">
              <a:lnSpc>
                <a:spcPct val="150000"/>
              </a:lnSpc>
              <a:spcBef>
                <a:spcPts val="0"/>
              </a:spcBef>
              <a:spcAft>
                <a:spcPts val="0"/>
              </a:spcAft>
              <a:buSzPts val="3200"/>
              <a:buAutoNum type="arabicPeriod"/>
            </a:pPr>
            <a:r>
              <a:rPr lang="en-US" dirty="0" err="1">
                <a:highlight>
                  <a:srgbClr val="FFFF00"/>
                </a:highlight>
              </a:rPr>
              <a:t>入力したコードの値の誤りを検出する</a:t>
            </a:r>
            <a:r>
              <a:rPr lang="en-US" dirty="0"/>
              <a:t>。</a:t>
            </a:r>
            <a:endParaRPr dirty="0"/>
          </a:p>
          <a:p>
            <a:pPr marL="457200" lvl="0" indent="-431800" algn="l" rtl="0">
              <a:lnSpc>
                <a:spcPct val="150000"/>
              </a:lnSpc>
              <a:spcBef>
                <a:spcPts val="0"/>
              </a:spcBef>
              <a:spcAft>
                <a:spcPts val="0"/>
              </a:spcAft>
              <a:buSzPts val="3200"/>
              <a:buAutoNum type="arabicPeriod"/>
            </a:pPr>
            <a:r>
              <a:rPr lang="en-US" dirty="0" err="1"/>
              <a:t>入力したコードの桁数の誤りを検出する</a:t>
            </a:r>
            <a:r>
              <a:rPr lang="en-US" dirty="0"/>
              <a:t>。</a:t>
            </a:r>
            <a:endParaRPr dirty="0"/>
          </a:p>
          <a:p>
            <a:pPr marL="457200" lvl="0" indent="-431800" algn="l" rtl="0">
              <a:lnSpc>
                <a:spcPct val="115000"/>
              </a:lnSpc>
              <a:spcBef>
                <a:spcPts val="0"/>
              </a:spcBef>
              <a:spcAft>
                <a:spcPts val="0"/>
              </a:spcAft>
              <a:buSzPts val="3200"/>
              <a:buAutoNum type="arabicPeriod"/>
            </a:pPr>
            <a:r>
              <a:rPr lang="en-US" dirty="0" err="1"/>
              <a:t>入力したデータ値が、定められた範囲内に収まっていない</a:t>
            </a:r>
            <a:br>
              <a:rPr lang="en-US" dirty="0"/>
            </a:br>
            <a:r>
              <a:rPr lang="en-US" dirty="0" err="1"/>
              <a:t>誤りを検出する</a:t>
            </a:r>
            <a:r>
              <a:rPr lang="en-US" dirty="0"/>
              <a:t>。</a:t>
            </a:r>
            <a:endParaRPr sz="850" dirty="0">
              <a:solidFill>
                <a:srgbClr val="1B331B"/>
              </a:solidFill>
            </a:endParaRPr>
          </a:p>
          <a:p>
            <a:pPr marL="0" lvl="0" indent="0" algn="l" rtl="0">
              <a:lnSpc>
                <a:spcPct val="150000"/>
              </a:lnSpc>
              <a:spcBef>
                <a:spcPts val="0"/>
              </a:spcBef>
              <a:spcAft>
                <a:spcPts val="0"/>
              </a:spcAft>
              <a:buClr>
                <a:srgbClr val="000000"/>
              </a:buClr>
              <a:buSzPts val="3200"/>
              <a:buFont typeface="Arial"/>
              <a:buNone/>
            </a:pPr>
            <a:endParaRPr dirty="0">
              <a:solidFill>
                <a:schemeClr val="dk1"/>
              </a:solidFill>
              <a:highlight>
                <a:srgbClr val="FFFFFF"/>
              </a:high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12"/>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739" name="Google Shape;739;p112"/>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1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745" name="Google Shape;745;p11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66</a:t>
            </a:fld>
            <a:endParaRPr/>
          </a:p>
        </p:txBody>
      </p:sp>
      <p:sp>
        <p:nvSpPr>
          <p:cNvPr id="746" name="Google Shape;746;p113"/>
          <p:cNvSpPr txBox="1">
            <a:spLocks noGrp="1"/>
          </p:cNvSpPr>
          <p:nvPr>
            <p:ph type="body" idx="1"/>
          </p:nvPr>
        </p:nvSpPr>
        <p:spPr>
          <a:xfrm>
            <a:off x="626050" y="21771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400"/>
              <a:t>　　14回目の授業では</a:t>
            </a:r>
            <a:r>
              <a:rPr lang="en-US" sz="3400">
                <a:solidFill>
                  <a:schemeClr val="accent5"/>
                </a:solidFill>
              </a:rPr>
              <a:t>全体復習をします</a:t>
            </a:r>
            <a:endParaRPr sz="3400"/>
          </a:p>
        </p:txBody>
      </p:sp>
      <p:sp>
        <p:nvSpPr>
          <p:cNvPr id="747" name="Google Shape;747;p113"/>
          <p:cNvSpPr txBox="1"/>
          <p:nvPr/>
        </p:nvSpPr>
        <p:spPr>
          <a:xfrm>
            <a:off x="493700" y="3073500"/>
            <a:ext cx="12403800" cy="5964000"/>
          </a:xfrm>
          <a:prstGeom prst="rect">
            <a:avLst/>
          </a:prstGeom>
          <a:noFill/>
          <a:ln>
            <a:noFill/>
          </a:ln>
        </p:spPr>
        <p:txBody>
          <a:bodyPr spcFirstLastPara="1" wrap="square" lIns="91425" tIns="91425" rIns="91425" bIns="91425" anchor="t" anchorCtr="0">
            <a:spAutoFit/>
          </a:bodyPr>
          <a:lstStyle/>
          <a:p>
            <a:pPr marL="457200" lvl="0" indent="-444500" algn="l" rtl="0">
              <a:lnSpc>
                <a:spcPct val="150000"/>
              </a:lnSpc>
              <a:spcBef>
                <a:spcPts val="0"/>
              </a:spcBef>
              <a:spcAft>
                <a:spcPts val="0"/>
              </a:spcAft>
              <a:buSzPts val="3400"/>
              <a:buAutoNum type="arabicPeriod"/>
            </a:pPr>
            <a:r>
              <a:rPr lang="en-US" sz="3400" u="sng">
                <a:solidFill>
                  <a:schemeClr val="hlink"/>
                </a:solidFill>
                <a:hlinkClick r:id="rId3"/>
              </a:rPr>
              <a:t>IT日本語(1)_復習対策</a:t>
            </a:r>
            <a:r>
              <a:rPr lang="en-US" sz="3400">
                <a:solidFill>
                  <a:schemeClr val="dk1"/>
                </a:solidFill>
              </a:rPr>
              <a:t>のテンプレートを開きコピーします</a:t>
            </a:r>
            <a:endParaRPr sz="3200">
              <a:solidFill>
                <a:schemeClr val="dk1"/>
              </a:solidFill>
            </a:endParaRPr>
          </a:p>
          <a:p>
            <a:pPr marL="457200" lvl="0" indent="-444500" algn="l" rtl="0">
              <a:lnSpc>
                <a:spcPct val="150000"/>
              </a:lnSpc>
              <a:spcBef>
                <a:spcPts val="0"/>
              </a:spcBef>
              <a:spcAft>
                <a:spcPts val="0"/>
              </a:spcAft>
              <a:buSzPts val="3400"/>
              <a:buAutoNum type="arabicPeriod"/>
            </a:pPr>
            <a:r>
              <a:rPr lang="en-US" sz="3400">
                <a:solidFill>
                  <a:schemeClr val="dk1"/>
                </a:solidFill>
              </a:rPr>
              <a:t>2回目の授業で作成した自分用のフォルダーに格納します</a:t>
            </a:r>
            <a:endParaRPr sz="3400">
              <a:solidFill>
                <a:schemeClr val="dk1"/>
              </a:solidFill>
            </a:endParaRPr>
          </a:p>
          <a:p>
            <a:pPr marL="457200" lvl="0" indent="-444500" algn="l" rtl="0">
              <a:lnSpc>
                <a:spcPct val="115000"/>
              </a:lnSpc>
              <a:spcBef>
                <a:spcPts val="0"/>
              </a:spcBef>
              <a:spcAft>
                <a:spcPts val="0"/>
              </a:spcAft>
              <a:buSzPts val="3400"/>
              <a:buAutoNum type="arabicPeriod"/>
            </a:pPr>
            <a:r>
              <a:rPr lang="en-US" sz="3400">
                <a:solidFill>
                  <a:schemeClr val="dk1"/>
                </a:solidFill>
              </a:rPr>
              <a:t>テンプレートファイルを編集します</a:t>
            </a:r>
            <a:br>
              <a:rPr lang="en-US" sz="3200">
                <a:solidFill>
                  <a:schemeClr val="dk1"/>
                </a:solidFill>
              </a:rPr>
            </a:br>
            <a:r>
              <a:rPr lang="en-US" sz="3200">
                <a:solidFill>
                  <a:schemeClr val="dk1"/>
                </a:solidFill>
              </a:rPr>
              <a:t>・FE内容のマップを作成します</a:t>
            </a:r>
            <a:br>
              <a:rPr lang="en-US" sz="3200">
                <a:solidFill>
                  <a:schemeClr val="dk1"/>
                </a:solidFill>
              </a:rPr>
            </a:br>
            <a:r>
              <a:rPr lang="en-US" sz="3200">
                <a:solidFill>
                  <a:schemeClr val="dk1"/>
                </a:solidFill>
              </a:rPr>
              <a:t>・今までの勉強した漢字・カタカナ語・アルファベットと、</a:t>
            </a:r>
            <a:br>
              <a:rPr lang="en-US" sz="3200">
                <a:solidFill>
                  <a:schemeClr val="dk1"/>
                </a:solidFill>
              </a:rPr>
            </a:br>
            <a:r>
              <a:rPr lang="en-US" sz="3200">
                <a:solidFill>
                  <a:schemeClr val="dk1"/>
                </a:solidFill>
              </a:rPr>
              <a:t>　それぞれの読み方をまとめます</a:t>
            </a:r>
            <a:endParaRPr sz="3200">
              <a:solidFill>
                <a:schemeClr val="dk1"/>
              </a:solidFill>
            </a:endParaRPr>
          </a:p>
          <a:p>
            <a:pPr marL="0" lvl="0" indent="0" algn="l" rtl="0">
              <a:lnSpc>
                <a:spcPct val="115000"/>
              </a:lnSpc>
              <a:spcBef>
                <a:spcPts val="1000"/>
              </a:spcBef>
              <a:spcAft>
                <a:spcPts val="0"/>
              </a:spcAft>
              <a:buNone/>
            </a:pPr>
            <a:endParaRPr sz="3200">
              <a:solidFill>
                <a:schemeClr val="dk1"/>
              </a:solidFill>
            </a:endParaRPr>
          </a:p>
          <a:p>
            <a:pPr marL="457200" marR="0" lvl="0" indent="-419100" algn="l" rtl="0">
              <a:lnSpc>
                <a:spcPct val="115000"/>
              </a:lnSpc>
              <a:spcBef>
                <a:spcPts val="0"/>
              </a:spcBef>
              <a:spcAft>
                <a:spcPts val="0"/>
              </a:spcAft>
              <a:buClr>
                <a:schemeClr val="accent5"/>
              </a:buClr>
              <a:buSzPts val="3000"/>
              <a:buChar char="❖"/>
            </a:pPr>
            <a:r>
              <a:rPr lang="en-US" sz="3000" b="1">
                <a:solidFill>
                  <a:schemeClr val="accent5"/>
                </a:solidFill>
              </a:rPr>
              <a:t>締め切り</a:t>
            </a:r>
            <a:r>
              <a:rPr lang="en-US" sz="3000">
                <a:solidFill>
                  <a:schemeClr val="accent5"/>
                </a:solidFill>
              </a:rPr>
              <a:t>：水曜日（12/29）午後１時まで</a:t>
            </a:r>
            <a:endParaRPr sz="3200" b="0" i="0" u="none" strike="noStrike" cap="none">
              <a:solidFill>
                <a:srgbClr val="000000"/>
              </a:solidFill>
              <a:latin typeface="Arial"/>
              <a:ea typeface="Arial"/>
              <a:cs typeface="Arial"/>
              <a:sym typeface="Arial"/>
            </a:endParaRPr>
          </a:p>
          <a:p>
            <a:pPr marL="457200" marR="0" lvl="0" indent="0" algn="l" rtl="0">
              <a:lnSpc>
                <a:spcPct val="115000"/>
              </a:lnSpc>
              <a:spcBef>
                <a:spcPts val="1000"/>
              </a:spcBef>
              <a:spcAft>
                <a:spcPts val="100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14"/>
          <p:cNvSpPr/>
          <p:nvPr/>
        </p:nvSpPr>
        <p:spPr>
          <a:xfrm>
            <a:off x="465990" y="3321050"/>
            <a:ext cx="12072900" cy="2578200"/>
          </a:xfrm>
          <a:prstGeom prst="rect">
            <a:avLst/>
          </a:prstGeom>
          <a:solidFill>
            <a:srgbClr val="FFFFFF">
              <a:alpha val="81568"/>
            </a:srgbClr>
          </a:solidFill>
          <a:ln>
            <a:noFill/>
          </a:ln>
          <a:effectLst>
            <a:outerShdw blurRad="355600" rotWithShape="0">
              <a:srgbClr val="000000">
                <a:alpha val="74509"/>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今日の授業は終わりです</a:t>
            </a:r>
            <a:endParaRPr sz="5400" b="0" i="0" u="none" strike="noStrike" cap="none">
              <a:solidFill>
                <a:schemeClr val="accent5"/>
              </a:solidFill>
              <a:latin typeface="Arial"/>
              <a:ea typeface="Arial"/>
              <a:cs typeface="Arial"/>
              <a:sym typeface="Arial"/>
            </a:endParaRPr>
          </a:p>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また会いましょう</a:t>
            </a:r>
            <a:endParaRPr sz="5400" b="0" i="0" u="none" strike="noStrike" cap="none">
              <a:solidFill>
                <a:schemeClr val="accent5"/>
              </a:solidFill>
              <a:latin typeface="Arial"/>
              <a:ea typeface="Arial"/>
              <a:cs typeface="Arial"/>
              <a:sym typeface="Arial"/>
            </a:endParaRPr>
          </a:p>
        </p:txBody>
      </p:sp>
      <p:sp>
        <p:nvSpPr>
          <p:cNvPr id="753" name="Google Shape;753;p114"/>
          <p:cNvSpPr/>
          <p:nvPr/>
        </p:nvSpPr>
        <p:spPr>
          <a:xfrm>
            <a:off x="465990" y="6098147"/>
            <a:ext cx="12072900" cy="1384200"/>
          </a:xfrm>
          <a:prstGeom prst="rect">
            <a:avLst/>
          </a:prstGeom>
          <a:solidFill>
            <a:srgbClr val="FFFFFF">
              <a:alpha val="81568"/>
            </a:srgbClr>
          </a:solidFill>
          <a:ln>
            <a:noFill/>
          </a:ln>
          <a:effectLst>
            <a:outerShdw blurRad="355600" rotWithShape="0">
              <a:srgbClr val="000000">
                <a:alpha val="74509"/>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b="0" i="1" u="none" strike="noStrike" cap="none">
                <a:solidFill>
                  <a:schemeClr val="accent5"/>
                </a:solidFill>
                <a:latin typeface="Arial"/>
                <a:ea typeface="Arial"/>
                <a:cs typeface="Arial"/>
                <a:sym typeface="Arial"/>
              </a:rPr>
              <a:t>Hẹn gặp lại lần sau</a:t>
            </a:r>
            <a:endParaRPr sz="5300" b="0" i="1"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300"/>
              <a:buFont typeface="Palatino"/>
              <a:buNone/>
            </a:pPr>
            <a:endParaRPr sz="5300" b="0" i="1" u="none" strike="noStrike" cap="none">
              <a:solidFill>
                <a:schemeClr val="accent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317" name="Google Shape;317;p54"/>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t" anchorCtr="0">
            <a:noAutofit/>
          </a:bodyPr>
          <a:lstStyle/>
          <a:p>
            <a:pPr marL="457200" lvl="0" indent="-457200" algn="l" rtl="0">
              <a:lnSpc>
                <a:spcPct val="150000"/>
              </a:lnSpc>
              <a:spcBef>
                <a:spcPts val="2400"/>
              </a:spcBef>
              <a:spcAft>
                <a:spcPts val="0"/>
              </a:spcAft>
              <a:buSzPts val="3600"/>
              <a:buAutoNum type="arabicPeriod"/>
            </a:pPr>
            <a:r>
              <a:rPr lang="en-US" sz="3600"/>
              <a:t>前回の復習</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カタカナ語とアルファベット語の発声練習</a:t>
            </a:r>
            <a:endParaRPr sz="3600"/>
          </a:p>
          <a:p>
            <a:pPr marL="457200" lvl="0" indent="-457200" algn="l" rtl="0">
              <a:lnSpc>
                <a:spcPct val="150000"/>
              </a:lnSpc>
              <a:spcBef>
                <a:spcPts val="0"/>
              </a:spcBef>
              <a:spcAft>
                <a:spcPts val="0"/>
              </a:spcAft>
              <a:buSzPts val="3600"/>
              <a:buAutoNum type="arabicPeriod"/>
            </a:pPr>
            <a:r>
              <a:rPr lang="en-US" sz="3600"/>
              <a:t>データ誤りの検出</a:t>
            </a:r>
            <a:endParaRPr sz="3600"/>
          </a:p>
          <a:p>
            <a:pPr marL="457200" lvl="0" indent="-457200" algn="l" rtl="0">
              <a:lnSpc>
                <a:spcPct val="150000"/>
              </a:lnSpc>
              <a:spcBef>
                <a:spcPts val="0"/>
              </a:spcBef>
              <a:spcAft>
                <a:spcPts val="0"/>
              </a:spcAft>
              <a:buSzPts val="3600"/>
              <a:buAutoNum type="arabicPeriod"/>
            </a:pPr>
            <a:r>
              <a:rPr lang="en-US" sz="3600"/>
              <a:t>奇数パリティ・偶数パリティ</a:t>
            </a:r>
            <a:endParaRPr sz="3600"/>
          </a:p>
          <a:p>
            <a:pPr marL="457200" lvl="0" indent="-457200" algn="l" rtl="0">
              <a:lnSpc>
                <a:spcPct val="150000"/>
              </a:lnSpc>
              <a:spcBef>
                <a:spcPts val="0"/>
              </a:spcBef>
              <a:spcAft>
                <a:spcPts val="0"/>
              </a:spcAft>
              <a:buSzPts val="3600"/>
              <a:buAutoNum type="arabicPeriod"/>
            </a:pPr>
            <a:r>
              <a:rPr lang="en-US" sz="3600"/>
              <a:t>垂直パリティ・水平パリティ</a:t>
            </a:r>
            <a:endParaRPr sz="3600"/>
          </a:p>
          <a:p>
            <a:pPr marL="457200" lvl="0" indent="-457200" algn="l" rtl="0">
              <a:lnSpc>
                <a:spcPct val="150000"/>
              </a:lnSpc>
              <a:spcBef>
                <a:spcPts val="0"/>
              </a:spcBef>
              <a:spcAft>
                <a:spcPts val="0"/>
              </a:spcAft>
              <a:buSzPts val="3600"/>
              <a:buAutoNum type="arabicPeriod"/>
            </a:pPr>
            <a:r>
              <a:rPr lang="en-US" sz="3600"/>
              <a:t>ハミング符号方式</a:t>
            </a:r>
            <a:endParaRPr sz="3600"/>
          </a:p>
          <a:p>
            <a:pPr marL="457200" lvl="0" indent="-457200" algn="l" rtl="0">
              <a:lnSpc>
                <a:spcPct val="150000"/>
              </a:lnSpc>
              <a:spcBef>
                <a:spcPts val="0"/>
              </a:spcBef>
              <a:spcAft>
                <a:spcPts val="0"/>
              </a:spcAft>
              <a:buSzPts val="3600"/>
              <a:buAutoNum type="arabicPeriod"/>
            </a:pPr>
            <a:r>
              <a:rPr lang="en-US" sz="3600"/>
              <a:t>CRC（巡回冗長検査）</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練習問題</a:t>
            </a:r>
            <a:endParaRPr sz="3600"/>
          </a:p>
          <a:p>
            <a:pPr marL="0" lvl="0" indent="0" algn="l" rtl="0">
              <a:lnSpc>
                <a:spcPct val="150000"/>
              </a:lnSpc>
              <a:spcBef>
                <a:spcPts val="2400"/>
              </a:spcBef>
              <a:spcAft>
                <a:spcPts val="0"/>
              </a:spcAft>
              <a:buSzPts val="3200"/>
              <a:buNone/>
            </a:pPr>
            <a:endParaRPr sz="3600"/>
          </a:p>
        </p:txBody>
      </p:sp>
      <p:sp>
        <p:nvSpPr>
          <p:cNvPr id="318" name="Google Shape;318;p5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復習</a:t>
            </a:r>
            <a:endParaRPr/>
          </a:p>
        </p:txBody>
      </p:sp>
      <p:sp>
        <p:nvSpPr>
          <p:cNvPr id="324" name="Google Shape;324;p5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a:spLocks noGrp="1"/>
          </p:cNvSpPr>
          <p:nvPr>
            <p:ph type="title"/>
          </p:nvPr>
        </p:nvSpPr>
        <p:spPr>
          <a:xfrm>
            <a:off x="265775" y="70175"/>
            <a:ext cx="12738900" cy="2016000"/>
          </a:xfrm>
          <a:prstGeom prst="rect">
            <a:avLst/>
          </a:prstGeom>
          <a:noFill/>
          <a:ln>
            <a:noFill/>
          </a:ln>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a:t>【復習】ネットワークの伝送速度</a:t>
            </a:r>
            <a:endParaRPr/>
          </a:p>
        </p:txBody>
      </p:sp>
      <p:sp>
        <p:nvSpPr>
          <p:cNvPr id="330" name="Google Shape;330;p56"/>
          <p:cNvSpPr txBox="1">
            <a:spLocks noGrp="1"/>
          </p:cNvSpPr>
          <p:nvPr>
            <p:ph type="body" idx="1"/>
          </p:nvPr>
        </p:nvSpPr>
        <p:spPr>
          <a:xfrm>
            <a:off x="838275" y="2086175"/>
            <a:ext cx="11307000" cy="43452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a:t>通信速度について説明してください。</a:t>
            </a:r>
            <a:endParaRPr/>
          </a:p>
          <a:p>
            <a:pPr marL="457200" lvl="0" indent="-431800" algn="l" rtl="0">
              <a:lnSpc>
                <a:spcPct val="115000"/>
              </a:lnSpc>
              <a:spcBef>
                <a:spcPts val="1000"/>
              </a:spcBef>
              <a:spcAft>
                <a:spcPts val="0"/>
              </a:spcAft>
              <a:buSzPts val="3200"/>
              <a:buAutoNum type="arabicPeriod"/>
            </a:pPr>
            <a:r>
              <a:rPr lang="en-US"/>
              <a:t>1Mビット／秒はどういう意味ですか。</a:t>
            </a:r>
            <a:endParaRPr/>
          </a:p>
          <a:p>
            <a:pPr marL="457200" lvl="0" indent="-431800" algn="l" rtl="0">
              <a:lnSpc>
                <a:spcPct val="115000"/>
              </a:lnSpc>
              <a:spcBef>
                <a:spcPts val="1000"/>
              </a:spcBef>
              <a:spcAft>
                <a:spcPts val="0"/>
              </a:spcAft>
              <a:buSzPts val="3200"/>
              <a:buAutoNum type="arabicPeriod"/>
            </a:pPr>
            <a:r>
              <a:rPr lang="en-US">
                <a:solidFill>
                  <a:schemeClr val="dk1"/>
                </a:solidFill>
              </a:rPr>
              <a:t>データ伝送時間について説明してください。</a:t>
            </a:r>
            <a:endParaRPr/>
          </a:p>
          <a:p>
            <a:pPr marL="457200" lvl="0" indent="-431800" algn="l" rtl="0">
              <a:lnSpc>
                <a:spcPct val="115000"/>
              </a:lnSpc>
              <a:spcBef>
                <a:spcPts val="1000"/>
              </a:spcBef>
              <a:spcAft>
                <a:spcPts val="0"/>
              </a:spcAft>
              <a:buSzPts val="3200"/>
              <a:buAutoNum type="arabicPeriod"/>
            </a:pPr>
            <a:r>
              <a:rPr lang="en-US"/>
              <a:t>バイトをビットに換算する方法を教えてください。</a:t>
            </a:r>
            <a:endParaRPr/>
          </a:p>
          <a:p>
            <a:pPr marL="457200" lvl="0" indent="-431800" algn="l" rtl="0">
              <a:lnSpc>
                <a:spcPct val="115000"/>
              </a:lnSpc>
              <a:spcBef>
                <a:spcPts val="1000"/>
              </a:spcBef>
              <a:spcAft>
                <a:spcPts val="0"/>
              </a:spcAft>
              <a:buSzPts val="3200"/>
              <a:buAutoNum type="arabicPeriod"/>
            </a:pPr>
            <a:r>
              <a:rPr lang="en-US"/>
              <a:t>回線利用率について説明してください。</a:t>
            </a:r>
            <a:endParaRPr/>
          </a:p>
          <a:p>
            <a:pPr marL="457200" lvl="0" indent="-431800" algn="l" rtl="0">
              <a:lnSpc>
                <a:spcPct val="115000"/>
              </a:lnSpc>
              <a:spcBef>
                <a:spcPts val="1000"/>
              </a:spcBef>
              <a:spcAft>
                <a:spcPts val="0"/>
              </a:spcAft>
              <a:buSzPts val="3200"/>
              <a:buAutoNum type="arabicPeriod"/>
            </a:pPr>
            <a:r>
              <a:rPr lang="en-US"/>
              <a:t>どうして伝送時間を求める際には、回線利用率を考慮する必要がありますか。</a:t>
            </a:r>
            <a:endParaRPr/>
          </a:p>
          <a:p>
            <a:pPr marL="457200" lvl="0" indent="-431800" algn="l" rtl="0">
              <a:lnSpc>
                <a:spcPct val="115000"/>
              </a:lnSpc>
              <a:spcBef>
                <a:spcPts val="1000"/>
              </a:spcBef>
              <a:spcAft>
                <a:spcPts val="0"/>
              </a:spcAft>
              <a:buClr>
                <a:schemeClr val="dk1"/>
              </a:buClr>
              <a:buSzPts val="3200"/>
              <a:buAutoNum type="arabicPeriod"/>
            </a:pPr>
            <a:r>
              <a:rPr lang="en-US">
                <a:solidFill>
                  <a:schemeClr val="dk1"/>
                </a:solidFill>
              </a:rPr>
              <a:t>データ伝送時間の求め方を教えてください。</a:t>
            </a:r>
            <a:endParaRPr>
              <a:solidFill>
                <a:schemeClr val="dk1"/>
              </a:solidFill>
            </a:endParaRPr>
          </a:p>
          <a:p>
            <a:pPr marL="457200" lvl="0" indent="-431800" algn="l" rtl="0">
              <a:lnSpc>
                <a:spcPct val="115000"/>
              </a:lnSpc>
              <a:spcBef>
                <a:spcPts val="1000"/>
              </a:spcBef>
              <a:spcAft>
                <a:spcPts val="0"/>
              </a:spcAft>
              <a:buClr>
                <a:schemeClr val="dk1"/>
              </a:buClr>
              <a:buSzPts val="3200"/>
              <a:buAutoNum type="arabicPeriod"/>
            </a:pPr>
            <a:r>
              <a:rPr lang="en-US">
                <a:solidFill>
                  <a:schemeClr val="dk1"/>
                </a:solidFill>
              </a:rPr>
              <a:t>計算問題</a:t>
            </a:r>
            <a:endParaRPr>
              <a:solidFill>
                <a:schemeClr val="dk1"/>
              </a:solidFill>
            </a:endParaRPr>
          </a:p>
          <a:p>
            <a:pPr marL="457200" lvl="0" indent="-431800" algn="l" rtl="0">
              <a:lnSpc>
                <a:spcPct val="115000"/>
              </a:lnSpc>
              <a:spcBef>
                <a:spcPts val="1000"/>
              </a:spcBef>
              <a:spcAft>
                <a:spcPts val="1000"/>
              </a:spcAft>
              <a:buClr>
                <a:schemeClr val="dk1"/>
              </a:buClr>
              <a:buSzPts val="3200"/>
              <a:buAutoNum type="arabicPeriod"/>
            </a:pPr>
            <a:r>
              <a:rPr lang="en-US">
                <a:solidFill>
                  <a:schemeClr val="dk1"/>
                </a:solidFill>
              </a:rPr>
              <a:t>回線利用率の求め方を教えてください。</a:t>
            </a:r>
            <a:endParaRPr sz="3000"/>
          </a:p>
        </p:txBody>
      </p:sp>
      <p:sp>
        <p:nvSpPr>
          <p:cNvPr id="331" name="Google Shape;331;p5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1632</Words>
  <Application>Microsoft Office PowerPoint</Application>
  <PresentationFormat>Tùy chỉnh</PresentationFormat>
  <Paragraphs>699</Paragraphs>
  <Slides>67</Slides>
  <Notes>67</Notes>
  <HiddenSlides>0</HiddenSlides>
  <MMClips>0</MMClips>
  <ScaleCrop>false</ScaleCrop>
  <HeadingPairs>
    <vt:vector size="6" baseType="variant">
      <vt:variant>
        <vt:lpstr>Phông được Dùng</vt:lpstr>
      </vt:variant>
      <vt:variant>
        <vt:i4>7</vt:i4>
      </vt:variant>
      <vt:variant>
        <vt:lpstr>Chủ đề</vt:lpstr>
      </vt:variant>
      <vt:variant>
        <vt:i4>3</vt:i4>
      </vt:variant>
      <vt:variant>
        <vt:lpstr>Tiêu đề Bản chiếu</vt:lpstr>
      </vt:variant>
      <vt:variant>
        <vt:i4>67</vt:i4>
      </vt:variant>
    </vt:vector>
  </HeadingPairs>
  <TitlesOfParts>
    <vt:vector size="77" baseType="lpstr">
      <vt:lpstr>Palatino</vt:lpstr>
      <vt:lpstr>M PLUS 1p</vt:lpstr>
      <vt:lpstr>Arial</vt:lpstr>
      <vt:lpstr>Roboto</vt:lpstr>
      <vt:lpstr>ヒラギノ角ゴ ProN W3</vt:lpstr>
      <vt:lpstr>Helvetica Neue</vt:lpstr>
      <vt:lpstr>Avenir</vt:lpstr>
      <vt:lpstr>White</vt:lpstr>
      <vt:lpstr>White</vt:lpstr>
      <vt:lpstr>White</vt:lpstr>
      <vt:lpstr>IT日本語1</vt:lpstr>
      <vt:lpstr>確認テスト</vt:lpstr>
      <vt:lpstr>確認テスト</vt:lpstr>
      <vt:lpstr>ノート作成</vt:lpstr>
      <vt:lpstr>ノート作成</vt:lpstr>
      <vt:lpstr>目的と目標</vt:lpstr>
      <vt:lpstr>目次</vt:lpstr>
      <vt:lpstr>復習</vt:lpstr>
      <vt:lpstr>【復習】ネットワークの伝送速度</vt:lpstr>
      <vt:lpstr>カタカナ語と アルファベット語</vt:lpstr>
      <vt:lpstr>カタカナ語</vt:lpstr>
      <vt:lpstr>カタカナ語</vt:lpstr>
      <vt:lpstr>アルファベット語</vt:lpstr>
      <vt:lpstr>データ誤りの検出</vt:lpstr>
      <vt:lpstr>データ誤りの検出</vt:lpstr>
      <vt:lpstr>新しい言葉を覚えましょう</vt:lpstr>
      <vt:lpstr>新しい言葉を読みましょう</vt:lpstr>
      <vt:lpstr>新しい言葉の意味を覚えましょう</vt:lpstr>
      <vt:lpstr>新しい言葉の作文</vt:lpstr>
      <vt:lpstr>新しい言葉の作文</vt:lpstr>
      <vt:lpstr>文章の理解</vt:lpstr>
      <vt:lpstr>データ誤りの検出</vt:lpstr>
      <vt:lpstr>奇数パリティ・偶数パリティ</vt:lpstr>
      <vt:lpstr>奇数パリティ・偶数パリティ</vt:lpstr>
      <vt:lpstr>奇数パリティ・偶数パリティ</vt:lpstr>
      <vt:lpstr>新しい言葉を覚えましょう</vt:lpstr>
      <vt:lpstr>新しい言葉を読みましょう</vt:lpstr>
      <vt:lpstr>新しい言葉を読みましょう</vt:lpstr>
      <vt:lpstr>新しい言葉を読みましょう</vt:lpstr>
      <vt:lpstr>新しい言葉を読みましょう</vt:lpstr>
      <vt:lpstr>新しい言葉を読みましょう</vt:lpstr>
      <vt:lpstr>新しい言葉を読みましょう</vt:lpstr>
      <vt:lpstr>文章の理解</vt:lpstr>
      <vt:lpstr>奇数パリティ・偶数パリティ</vt:lpstr>
      <vt:lpstr>奇数パリティ・偶数パリティ</vt:lpstr>
      <vt:lpstr>休憩</vt:lpstr>
      <vt:lpstr>垂直パリティ・水平パリティ</vt:lpstr>
      <vt:lpstr>垂直パリティ・水平パリティ</vt:lpstr>
      <vt:lpstr>垂直パリティ・水平パリティ</vt:lpstr>
      <vt:lpstr>垂直パリティ・水平パリティ</vt:lpstr>
      <vt:lpstr>垂直パリティ・水平パリティ</vt:lpstr>
      <vt:lpstr>新しい言葉を覚えましょう</vt:lpstr>
      <vt:lpstr>新しい言葉を読みましょう</vt:lpstr>
      <vt:lpstr>新しい言葉を読みましょう</vt:lpstr>
      <vt:lpstr>新しい言葉を読みましょう</vt:lpstr>
      <vt:lpstr>文章の理解</vt:lpstr>
      <vt:lpstr>垂直パリティ・水平パリティ</vt:lpstr>
      <vt:lpstr>垂直パリティ・水平パリティ</vt:lpstr>
      <vt:lpstr>垂直パリティ・水平パリティ</vt:lpstr>
      <vt:lpstr>垂直パリティ・水平パリティ</vt:lpstr>
      <vt:lpstr>ハミング符号方式 　CRC（巡回冗長検査）</vt:lpstr>
      <vt:lpstr>ハミング符号方式 CRC（巡回冗長検査）</vt:lpstr>
      <vt:lpstr>新しい言葉を覚えましょう</vt:lpstr>
      <vt:lpstr>新しい言葉を読みましょう</vt:lpstr>
      <vt:lpstr>新しい言葉を読みましょう</vt:lpstr>
      <vt:lpstr>新しい言葉を読みましょう</vt:lpstr>
      <vt:lpstr>文章の理解</vt:lpstr>
      <vt:lpstr>ハミング符号方式 CRC（巡回冗長検査）</vt:lpstr>
      <vt:lpstr>チェックディジット</vt:lpstr>
      <vt:lpstr>用語</vt:lpstr>
      <vt:lpstr> 練習問題</vt:lpstr>
      <vt:lpstr>問題1</vt:lpstr>
      <vt:lpstr>問題2</vt:lpstr>
      <vt:lpstr>問題3</vt:lpstr>
      <vt:lpstr>宿題</vt:lpstr>
      <vt:lpstr>宿題</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IT日本語1</dc:title>
  <cp:lastModifiedBy>NGUYEN THE DUC 20194515</cp:lastModifiedBy>
  <cp:revision>1</cp:revision>
  <dcterms:modified xsi:type="dcterms:W3CDTF">2022-02-14T03:27:18Z</dcterms:modified>
</cp:coreProperties>
</file>